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962" r:id="rId2"/>
    <p:sldId id="963" r:id="rId3"/>
    <p:sldId id="905" r:id="rId4"/>
    <p:sldId id="914" r:id="rId5"/>
    <p:sldId id="922" r:id="rId6"/>
    <p:sldId id="923" r:id="rId7"/>
    <p:sldId id="924" r:id="rId8"/>
    <p:sldId id="927" r:id="rId9"/>
    <p:sldId id="925" r:id="rId10"/>
    <p:sldId id="926" r:id="rId11"/>
    <p:sldId id="930" r:id="rId12"/>
    <p:sldId id="931" r:id="rId13"/>
    <p:sldId id="933" r:id="rId14"/>
    <p:sldId id="932" r:id="rId15"/>
    <p:sldId id="934" r:id="rId16"/>
    <p:sldId id="936" r:id="rId17"/>
    <p:sldId id="935" r:id="rId18"/>
    <p:sldId id="938" r:id="rId19"/>
    <p:sldId id="939" r:id="rId20"/>
    <p:sldId id="940" r:id="rId21"/>
    <p:sldId id="941" r:id="rId22"/>
    <p:sldId id="946" r:id="rId23"/>
    <p:sldId id="968" r:id="rId24"/>
    <p:sldId id="948" r:id="rId25"/>
    <p:sldId id="949" r:id="rId26"/>
    <p:sldId id="950" r:id="rId27"/>
    <p:sldId id="951" r:id="rId28"/>
    <p:sldId id="969" r:id="rId29"/>
    <p:sldId id="954" r:id="rId30"/>
    <p:sldId id="955" r:id="rId31"/>
    <p:sldId id="956" r:id="rId32"/>
    <p:sldId id="957" r:id="rId33"/>
    <p:sldId id="958" r:id="rId34"/>
    <p:sldId id="967" r:id="rId35"/>
    <p:sldId id="959" r:id="rId36"/>
    <p:sldId id="942" r:id="rId37"/>
    <p:sldId id="960" r:id="rId38"/>
    <p:sldId id="961" r:id="rId3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等线" panose="02010600030101010101" pitchFamily="2" charset="-122"/>
      <p:regular r:id="rId51"/>
      <p:bold r:id="rId52"/>
    </p:embeddedFont>
    <p:embeddedFont>
      <p:font typeface="方正兰亭粗黑简体" panose="02000000000000000000" pitchFamily="2" charset="-122"/>
      <p:regular r:id="rId53"/>
    </p:embeddedFont>
    <p:embeddedFont>
      <p:font typeface="方正兰亭大黑_GBK" panose="02000000000000000000" pitchFamily="2" charset="-122"/>
      <p:regular r:id="rId54"/>
    </p:embeddedFont>
    <p:embeddedFont>
      <p:font typeface="方正兰亭黑_GBK" panose="02000000000000000000" pitchFamily="2" charset="-122"/>
      <p:regular r:id="rId55"/>
    </p:embeddedFont>
    <p:embeddedFont>
      <p:font typeface="楷体_GB2312" panose="02010609030101010101" pitchFamily="49" charset="-122"/>
      <p:regular r:id="rId56"/>
    </p:embeddedFont>
    <p:embeddedFont>
      <p:font typeface="微软雅黑" panose="020B0503020204020204" pitchFamily="34" charset="-122"/>
      <p:regular r:id="rId57"/>
      <p:bold r:id="rId58"/>
    </p:embeddedFont>
  </p:embeddedFontLst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1">
          <p15:clr>
            <a:srgbClr val="A4A3A4"/>
          </p15:clr>
        </p15:guide>
        <p15:guide id="2" pos="2910">
          <p15:clr>
            <a:srgbClr val="A4A3A4"/>
          </p15:clr>
        </p15:guide>
        <p15:guide id="3" pos="306">
          <p15:clr>
            <a:srgbClr val="A4A3A4"/>
          </p15:clr>
        </p15:guide>
        <p15:guide id="4" orient="horz" pos="781">
          <p15:clr>
            <a:srgbClr val="A4A3A4"/>
          </p15:clr>
        </p15:guide>
        <p15:guide id="5" pos="546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浩" initials="浩" lastIdx="9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FF8C8C"/>
    <a:srgbClr val="0F0F0F"/>
    <a:srgbClr val="0000FF"/>
    <a:srgbClr val="002060"/>
    <a:srgbClr val="E6F3FF"/>
    <a:srgbClr val="1E2C60"/>
    <a:srgbClr val="F7F8F8"/>
    <a:srgbClr val="F3F3F3"/>
    <a:srgbClr val="A3B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1011" autoAdjust="0"/>
  </p:normalViewPr>
  <p:slideViewPr>
    <p:cSldViewPr snapToGrid="0" showGuides="1">
      <p:cViewPr varScale="1">
        <p:scale>
          <a:sx n="95" d="100"/>
          <a:sy n="95" d="100"/>
        </p:scale>
        <p:origin x="78" y="180"/>
      </p:cViewPr>
      <p:guideLst>
        <p:guide orient="horz" pos="1321"/>
        <p:guide pos="2910"/>
        <p:guide pos="306"/>
        <p:guide orient="horz" pos="781"/>
        <p:guide pos="5465"/>
      </p:guideLst>
    </p:cSldViewPr>
  </p:slideViewPr>
  <p:outlineViewPr>
    <p:cViewPr>
      <p:scale>
        <a:sx n="33" d="100"/>
        <a:sy n="33" d="100"/>
      </p:scale>
      <p:origin x="0" y="-341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8D0FF-16DD-4B0E-AF78-A280725360B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27B9-3D26-4CF3-8993-4E365DB53D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454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103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384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5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09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770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470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815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502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05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70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454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165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530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27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539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71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093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20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719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184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278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186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200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771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612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502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600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76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241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082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68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4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5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687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98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1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0314" y="371026"/>
            <a:ext cx="2057400" cy="365125"/>
          </a:xfrm>
        </p:spPr>
        <p:txBody>
          <a:bodyPr/>
          <a:lstStyle>
            <a:lvl1pPr>
              <a:defRPr lang="zh-CN" altLang="en-US" sz="1200" kern="1200" spc="10" smtClean="0">
                <a:solidFill>
                  <a:srgbClr val="002060"/>
                </a:solidFill>
                <a:latin typeface="Century Gothic" panose="020B0502020202020204" pitchFamily="34" charset="0"/>
                <a:ea typeface="+mn-ea"/>
                <a:cs typeface="Century Gothic" panose="020B0502020202020204"/>
              </a:defRPr>
            </a:lvl1pPr>
          </a:lstStyle>
          <a:p>
            <a:fld id="{7AED033B-92D4-4BDC-B583-2A893BC3C11A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7" name="object 7"/>
          <p:cNvSpPr txBox="1"/>
          <p:nvPr userDrawn="1"/>
        </p:nvSpPr>
        <p:spPr>
          <a:xfrm>
            <a:off x="8388625" y="463120"/>
            <a:ext cx="209731" cy="208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504825" algn="l"/>
              </a:tabLst>
            </a:pPr>
            <a:r>
              <a:rPr lang="en-US" sz="1200" spc="10" dirty="0">
                <a:solidFill>
                  <a:srgbClr val="002060"/>
                </a:solidFill>
                <a:latin typeface="Century Gothic" panose="020B0502020202020204" pitchFamily="34" charset="0"/>
                <a:cs typeface="Century Gothic" panose="020B0502020202020204"/>
              </a:rPr>
              <a:t>38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8326802" y="499589"/>
            <a:ext cx="0" cy="10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79"/>
          <p:cNvSpPr/>
          <p:nvPr userDrawn="1"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2"/>
          <p:cNvSpPr txBox="1"/>
          <p:nvPr userDrawn="1"/>
        </p:nvSpPr>
        <p:spPr>
          <a:xfrm>
            <a:off x="430554" y="326277"/>
            <a:ext cx="1618896" cy="40789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endParaRPr sz="2900" dirty="0">
              <a:solidFill>
                <a:srgbClr val="002060"/>
              </a:solidFill>
              <a:latin typeface="方正兰亭粗黑简体" panose="02000000000000000000" pitchFamily="2" charset="-122"/>
              <a:cs typeface="方正兰亭粗黑简体" panose="02000000000000000000" pitchFamily="2" charset="-122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2055800" y="718297"/>
            <a:ext cx="6568994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7"/>
          <p:cNvSpPr txBox="1"/>
          <p:nvPr userDrawn="1"/>
        </p:nvSpPr>
        <p:spPr>
          <a:xfrm>
            <a:off x="8189553" y="484231"/>
            <a:ext cx="504220" cy="208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504825" algn="l"/>
              </a:tabLst>
            </a:pPr>
            <a:r>
              <a:rPr lang="en-US" sz="1200" spc="10" dirty="0">
                <a:solidFill>
                  <a:srgbClr val="002060"/>
                </a:solidFill>
                <a:latin typeface="Century Gothic" panose="020B0502020202020204"/>
                <a:cs typeface="Century Gothic" panose="020B0502020202020204"/>
              </a:rPr>
              <a:t>02  </a:t>
            </a:r>
            <a:r>
              <a:rPr lang="en-US" altLang="zh-CN" sz="1200" spc="10" dirty="0">
                <a:solidFill>
                  <a:srgbClr val="002060"/>
                </a:solidFill>
                <a:latin typeface="Century Gothic" panose="020B0502020202020204"/>
                <a:cs typeface="Century Gothic" panose="020B0502020202020204"/>
              </a:rPr>
              <a:t>48</a:t>
            </a:r>
            <a:endParaRPr sz="1200" dirty="0">
              <a:latin typeface="Century Gothic" panose="020B0502020202020204"/>
              <a:cs typeface="Century Gothic" panose="020B0502020202020204"/>
            </a:endParaRP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8422218" y="520700"/>
            <a:ext cx="0" cy="10800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588" y="287536"/>
            <a:ext cx="4491562" cy="485373"/>
          </a:xfrm>
          <a:solidFill>
            <a:schemeClr val="bg1"/>
          </a:solidFill>
        </p:spPr>
        <p:txBody>
          <a:bodyPr/>
          <a:lstStyle>
            <a:lvl1pPr algn="l">
              <a:defRPr lang="en-US" sz="2800" b="1" kern="1200" spc="-6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_GB2312" panose="0201060003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0447B-95B1-4AD8-855C-B0A198093145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D033B-92D4-4BDC-B583-2A893BC3C1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sdocs.cqu.a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A6962F-C803-25D9-45AE-7A329C22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78" y="230690"/>
            <a:ext cx="2219313" cy="874965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FB5F4A5-295B-5052-8D33-5B698CFB525A}"/>
              </a:ext>
            </a:extLst>
          </p:cNvPr>
          <p:cNvCxnSpPr>
            <a:cxnSpLocks/>
          </p:cNvCxnSpPr>
          <p:nvPr/>
        </p:nvCxnSpPr>
        <p:spPr>
          <a:xfrm>
            <a:off x="852054" y="3532908"/>
            <a:ext cx="7439891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27ECD46-64E9-49FB-78FC-4ED027C1B02B}"/>
              </a:ext>
            </a:extLst>
          </p:cNvPr>
          <p:cNvSpPr txBox="1"/>
          <p:nvPr/>
        </p:nvSpPr>
        <p:spPr>
          <a:xfrm>
            <a:off x="908288" y="6057781"/>
            <a:ext cx="7327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333333"/>
                </a:solidFill>
                <a:latin typeface="Helvetica Neue"/>
              </a:rPr>
              <a:t>部分内容来自：</a:t>
            </a:r>
            <a:r>
              <a:rPr lang="en-US" altLang="zh-CN" sz="1400" b="1" i="0" dirty="0" err="1">
                <a:solidFill>
                  <a:srgbClr val="333333"/>
                </a:solidFill>
                <a:effectLst/>
                <a:latin typeface="Helvetica Neue"/>
              </a:rPr>
              <a:t>uCore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Helvetica Neue"/>
              </a:rPr>
              <a:t> OS for LoongArch32 </a:t>
            </a:r>
            <a:r>
              <a:rPr lang="zh-CN" altLang="en-US" sz="1400" b="1" i="0" dirty="0">
                <a:solidFill>
                  <a:srgbClr val="333333"/>
                </a:solidFill>
                <a:effectLst/>
                <a:latin typeface="Helvetica Neue"/>
              </a:rPr>
              <a:t>实验指导书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Helvetica Neue"/>
              </a:rPr>
              <a:t>Lab8</a:t>
            </a:r>
            <a:r>
              <a:rPr lang="zh-CN" altLang="en-US" sz="1400" b="1" i="0" dirty="0">
                <a:solidFill>
                  <a:srgbClr val="333333"/>
                </a:solidFill>
                <a:effectLst/>
                <a:latin typeface="Helvetica Neue"/>
              </a:rPr>
              <a:t>中内容</a:t>
            </a:r>
            <a:endParaRPr lang="en-US" altLang="zh-CN" sz="1400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ctr"/>
            <a:r>
              <a:rPr lang="en-US" altLang="zh-CN" sz="1400" b="1" i="0" dirty="0">
                <a:solidFill>
                  <a:srgbClr val="333333"/>
                </a:solidFill>
                <a:effectLst/>
                <a:latin typeface="Helvetica Neue"/>
              </a:rPr>
              <a:t>https://cyyself.github.io/ucore_la32_docs/lab8.html</a:t>
            </a:r>
            <a:endParaRPr lang="zh-CN" altLang="en-US" sz="1400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ctr"/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1300FB7-5D52-40AA-A369-F2F4E024B89A}"/>
              </a:ext>
            </a:extLst>
          </p:cNvPr>
          <p:cNvSpPr/>
          <p:nvPr/>
        </p:nvSpPr>
        <p:spPr>
          <a:xfrm>
            <a:off x="8109021" y="329953"/>
            <a:ext cx="612950" cy="676438"/>
          </a:xfrm>
          <a:prstGeom prst="round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C4BB37-3E95-467A-B967-A0402C30822A}"/>
              </a:ext>
            </a:extLst>
          </p:cNvPr>
          <p:cNvSpPr txBox="1"/>
          <p:nvPr/>
        </p:nvSpPr>
        <p:spPr>
          <a:xfrm>
            <a:off x="175516" y="1721041"/>
            <a:ext cx="87929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操作系统实验：</a:t>
            </a:r>
            <a:r>
              <a:rPr lang="en-US" altLang="zh-CN" sz="32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uCore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for LoongArch32</a:t>
            </a:r>
          </a:p>
          <a:p>
            <a:pPr algn="ctr"/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Lab4  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文件系统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D35EFEEE-FCD5-436C-AD36-3C7F7BB07568}"/>
              </a:ext>
            </a:extLst>
          </p:cNvPr>
          <p:cNvSpPr txBox="1"/>
          <p:nvPr/>
        </p:nvSpPr>
        <p:spPr>
          <a:xfrm>
            <a:off x="1166407" y="4389460"/>
            <a:ext cx="6811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/>
              <a:t>陈咸彰</a:t>
            </a:r>
            <a:endParaRPr lang="en-US" altLang="zh-CN" sz="3000" dirty="0"/>
          </a:p>
          <a:p>
            <a:pPr algn="ctr"/>
            <a:endParaRPr lang="en-US" altLang="zh-CN" sz="3000" dirty="0"/>
          </a:p>
          <a:p>
            <a:pPr algn="ctr"/>
            <a:r>
              <a:rPr lang="en-US" altLang="zh-CN" sz="3000" dirty="0">
                <a:hlinkClick r:id="rId3"/>
              </a:rPr>
              <a:t>https://osdocs.cqu.ai</a:t>
            </a: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4267199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Virtual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10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881C38-05D0-966E-5573-5D46D86D4042}"/>
              </a:ext>
            </a:extLst>
          </p:cNvPr>
          <p:cNvSpPr txBox="1"/>
          <p:nvPr/>
        </p:nvSpPr>
        <p:spPr>
          <a:xfrm>
            <a:off x="795712" y="2287341"/>
            <a:ext cx="7715241" cy="1647246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zh-CN" altLang="en-US" sz="2400" dirty="0">
                <a:latin typeface="微软雅黑"/>
                <a:cs typeface="微软雅黑"/>
              </a:rPr>
              <a:t>文件系统抽象层是把不同文件系统的对外共性接口提取出来，形成一个函数指针数组，这样，通用文件系统访问接口层只需访问文件系统抽象层，而不需关心具体文件系统的实现细节和接口。</a:t>
            </a:r>
          </a:p>
        </p:txBody>
      </p:sp>
    </p:spTree>
    <p:extLst>
      <p:ext uri="{BB962C8B-B14F-4D97-AF65-F5344CB8AC3E}">
        <p14:creationId xmlns:p14="http://schemas.microsoft.com/office/powerpoint/2010/main" val="206552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Virtual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C4060C-76A5-3D04-2694-99F67160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0" y="1501424"/>
            <a:ext cx="7996200" cy="4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4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Virtual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12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881C38-05D0-966E-5573-5D46D86D4042}"/>
              </a:ext>
            </a:extLst>
          </p:cNvPr>
          <p:cNvSpPr txBox="1"/>
          <p:nvPr/>
        </p:nvSpPr>
        <p:spPr>
          <a:xfrm>
            <a:off x="639850" y="1217077"/>
            <a:ext cx="7475450" cy="1277914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zh-CN" altLang="en-US" sz="2400" dirty="0">
                <a:latin typeface="微软雅黑"/>
                <a:cs typeface="微软雅黑"/>
              </a:rPr>
              <a:t>作为</a:t>
            </a:r>
            <a:r>
              <a:rPr lang="en-US" altLang="zh-CN" sz="2400" dirty="0">
                <a:latin typeface="微软雅黑"/>
                <a:cs typeface="微软雅黑"/>
              </a:rPr>
              <a:t>(</a:t>
            </a:r>
            <a:r>
              <a:rPr lang="zh-CN" altLang="en-US" sz="2400" dirty="0">
                <a:latin typeface="微软雅黑"/>
                <a:cs typeface="微软雅黑"/>
              </a:rPr>
              <a:t>几乎</a:t>
            </a:r>
            <a:r>
              <a:rPr lang="en-US" altLang="zh-CN" sz="2400" dirty="0">
                <a:latin typeface="微软雅黑"/>
                <a:cs typeface="微软雅黑"/>
              </a:rPr>
              <a:t>)</a:t>
            </a:r>
            <a:r>
              <a:rPr lang="zh-CN" altLang="en-US" sz="2400" dirty="0">
                <a:latin typeface="微软雅黑"/>
                <a:cs typeface="微软雅黑"/>
              </a:rPr>
              <a:t>与进程直接打交道的部分</a:t>
            </a:r>
            <a:r>
              <a:rPr lang="en-US" altLang="zh-CN" sz="2400" dirty="0">
                <a:latin typeface="微软雅黑"/>
                <a:cs typeface="微软雅黑"/>
              </a:rPr>
              <a:t>,</a:t>
            </a:r>
            <a:r>
              <a:rPr lang="zh-CN" altLang="en-US" sz="2400" dirty="0">
                <a:latin typeface="微软雅黑"/>
                <a:cs typeface="微软雅黑"/>
              </a:rPr>
              <a:t>虚拟文件系统需要</a:t>
            </a:r>
            <a:r>
              <a:rPr lang="en-US" altLang="zh-CN" sz="2400" dirty="0">
                <a:latin typeface="微软雅黑"/>
                <a:cs typeface="微软雅黑"/>
              </a:rPr>
              <a:t>(</a:t>
            </a:r>
            <a:r>
              <a:rPr lang="zh-CN" altLang="en-US" sz="2400" dirty="0">
                <a:latin typeface="微软雅黑"/>
                <a:cs typeface="微软雅黑"/>
              </a:rPr>
              <a:t>在内核态</a:t>
            </a:r>
            <a:r>
              <a:rPr lang="en-US" altLang="zh-CN" sz="2400" dirty="0">
                <a:latin typeface="微软雅黑"/>
                <a:cs typeface="微软雅黑"/>
              </a:rPr>
              <a:t>)</a:t>
            </a:r>
            <a:r>
              <a:rPr lang="zh-CN" altLang="en-US" sz="2400" dirty="0">
                <a:latin typeface="微软雅黑"/>
                <a:cs typeface="微软雅黑"/>
              </a:rPr>
              <a:t>提供足够的抽象</a:t>
            </a:r>
            <a:r>
              <a:rPr lang="en-US" altLang="zh-CN" sz="2400" dirty="0">
                <a:latin typeface="微软雅黑"/>
                <a:cs typeface="微软雅黑"/>
              </a:rPr>
              <a:t>,</a:t>
            </a:r>
            <a:r>
              <a:rPr lang="zh-CN" altLang="en-US" sz="2400" dirty="0">
                <a:latin typeface="微软雅黑"/>
                <a:cs typeface="微软雅黑"/>
              </a:rPr>
              <a:t>不管</a:t>
            </a:r>
            <a:r>
              <a:rPr lang="en-US" altLang="zh-CN" sz="2400" dirty="0" err="1">
                <a:latin typeface="微软雅黑"/>
                <a:cs typeface="微软雅黑"/>
              </a:rPr>
              <a:t>inode</a:t>
            </a:r>
            <a:r>
              <a:rPr lang="zh-CN" altLang="en-US" sz="2400" dirty="0">
                <a:latin typeface="微软雅黑"/>
                <a:cs typeface="微软雅黑"/>
              </a:rPr>
              <a:t>什么类型</a:t>
            </a:r>
            <a:r>
              <a:rPr lang="en-US" altLang="zh-CN" sz="2400" dirty="0">
                <a:latin typeface="微软雅黑"/>
                <a:cs typeface="微软雅黑"/>
              </a:rPr>
              <a:t>,</a:t>
            </a:r>
            <a:r>
              <a:rPr lang="zh-CN" altLang="en-US" sz="2400" dirty="0">
                <a:latin typeface="微软雅黑"/>
                <a:cs typeface="微软雅黑"/>
              </a:rPr>
              <a:t>都抽象为</a:t>
            </a:r>
            <a:r>
              <a:rPr lang="en-US" altLang="zh-CN" sz="2400" dirty="0">
                <a:latin typeface="微软雅黑"/>
                <a:cs typeface="微软雅黑"/>
              </a:rPr>
              <a:t>file</a:t>
            </a:r>
            <a:r>
              <a:rPr lang="zh-CN" altLang="en-US" sz="2400" dirty="0">
                <a:latin typeface="微软雅黑"/>
                <a:cs typeface="微软雅黑"/>
              </a:rPr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32394A-E311-2B65-3E82-8CACF89D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35" y="2815054"/>
            <a:ext cx="7674729" cy="32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Virtual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13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67CD43-18C2-F22C-AC99-3EE098A0E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92" y="3158837"/>
            <a:ext cx="8006216" cy="2257677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8BBC861-63A5-30CE-C469-680243C29FDA}"/>
              </a:ext>
            </a:extLst>
          </p:cNvPr>
          <p:cNvSpPr txBox="1"/>
          <p:nvPr/>
        </p:nvSpPr>
        <p:spPr>
          <a:xfrm>
            <a:off x="568892" y="1441486"/>
            <a:ext cx="7475450" cy="908582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dirty="0" err="1">
                <a:latin typeface="微软雅黑"/>
                <a:cs typeface="微软雅黑"/>
              </a:rPr>
              <a:t>proc_struct</a:t>
            </a:r>
            <a:r>
              <a:rPr lang="zh-CN" altLang="en-US" sz="2400" dirty="0">
                <a:latin typeface="微软雅黑"/>
                <a:cs typeface="微软雅黑"/>
              </a:rPr>
              <a:t>结构中描述了进程访问文件的数据接口</a:t>
            </a:r>
            <a:r>
              <a:rPr lang="en-US" altLang="zh-CN" sz="2400" dirty="0" err="1">
                <a:latin typeface="微软雅黑"/>
                <a:cs typeface="微软雅黑"/>
              </a:rPr>
              <a:t>files_struct</a:t>
            </a:r>
            <a:r>
              <a:rPr lang="zh-CN" altLang="en-US" sz="2400" dirty="0">
                <a:latin typeface="微软雅黑"/>
                <a:cs typeface="微软雅黑"/>
              </a:rPr>
              <a:t>，其数据结构定义如下：</a:t>
            </a:r>
          </a:p>
        </p:txBody>
      </p:sp>
    </p:spTree>
    <p:extLst>
      <p:ext uri="{BB962C8B-B14F-4D97-AF65-F5344CB8AC3E}">
        <p14:creationId xmlns:p14="http://schemas.microsoft.com/office/powerpoint/2010/main" val="3726827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Virtual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14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97EA36F-5694-7D77-12E9-CFB5DC8200A0}"/>
              </a:ext>
            </a:extLst>
          </p:cNvPr>
          <p:cNvGrpSpPr/>
          <p:nvPr/>
        </p:nvGrpSpPr>
        <p:grpSpPr>
          <a:xfrm>
            <a:off x="386559" y="1945496"/>
            <a:ext cx="8289129" cy="4706424"/>
            <a:chOff x="897491" y="1992146"/>
            <a:chExt cx="6538527" cy="371246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09E76AD-3D3F-86F8-D636-8B6DA3FE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491" y="1992146"/>
              <a:ext cx="6538527" cy="318543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D098DF5-A4A9-2F8B-7C9E-6F3405BAD30D}"/>
                </a:ext>
              </a:extLst>
            </p:cNvPr>
            <p:cNvSpPr/>
            <p:nvPr/>
          </p:nvSpPr>
          <p:spPr>
            <a:xfrm>
              <a:off x="5663045" y="4769427"/>
              <a:ext cx="1772973" cy="9351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</p:grpSp>
      <p:sp>
        <p:nvSpPr>
          <p:cNvPr id="11" name="object 3">
            <a:extLst>
              <a:ext uri="{FF2B5EF4-FFF2-40B4-BE49-F238E27FC236}">
                <a16:creationId xmlns:a16="http://schemas.microsoft.com/office/drawing/2014/main" id="{2D60B87E-DDC3-D0EB-67F3-06D7555D32F3}"/>
              </a:ext>
            </a:extLst>
          </p:cNvPr>
          <p:cNvSpPr txBox="1"/>
          <p:nvPr/>
        </p:nvSpPr>
        <p:spPr>
          <a:xfrm>
            <a:off x="652019" y="1126190"/>
            <a:ext cx="7475450" cy="53925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进程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文件描述符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文件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en-US" altLang="zh-CN" sz="2400" b="1" i="0" dirty="0" err="1">
                <a:solidFill>
                  <a:srgbClr val="121212"/>
                </a:solidFill>
                <a:effectLst/>
                <a:latin typeface="-apple-system"/>
              </a:rPr>
              <a:t>inode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四者之间的关系</a:t>
            </a:r>
            <a:endParaRPr lang="zh-CN" altLang="en-US" sz="24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860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Virtual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15</a:t>
            </a:fld>
            <a:endParaRPr lang="en-US"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A8BBC861-63A5-30CE-C469-680243C29FDA}"/>
              </a:ext>
            </a:extLst>
          </p:cNvPr>
          <p:cNvSpPr txBox="1"/>
          <p:nvPr/>
        </p:nvSpPr>
        <p:spPr>
          <a:xfrm>
            <a:off x="568892" y="1441486"/>
            <a:ext cx="8243512" cy="53925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dirty="0">
                <a:latin typeface="微软雅黑"/>
                <a:cs typeface="微软雅黑"/>
              </a:rPr>
              <a:t>VFS</a:t>
            </a:r>
            <a:r>
              <a:rPr lang="zh-CN" altLang="en-US" sz="2400" dirty="0">
                <a:latin typeface="微软雅黑"/>
                <a:cs typeface="微软雅黑"/>
              </a:rPr>
              <a:t>对</a:t>
            </a:r>
            <a:r>
              <a:rPr lang="en-US" altLang="zh-CN" sz="2400" dirty="0" err="1">
                <a:latin typeface="微软雅黑"/>
                <a:cs typeface="微软雅黑"/>
              </a:rPr>
              <a:t>inode</a:t>
            </a:r>
            <a:r>
              <a:rPr lang="zh-CN" altLang="en-US" sz="2400" dirty="0">
                <a:latin typeface="微软雅黑"/>
                <a:cs typeface="微软雅黑"/>
              </a:rPr>
              <a:t>节点的抽象：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封装了不同文件系统的索引节点</a:t>
            </a:r>
            <a:endParaRPr lang="zh-CN" altLang="en-US" sz="2400" dirty="0">
              <a:latin typeface="微软雅黑"/>
              <a:cs typeface="微软雅黑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8768B3A-6B95-A7D8-6132-630263729592}"/>
              </a:ext>
            </a:extLst>
          </p:cNvPr>
          <p:cNvGrpSpPr/>
          <p:nvPr/>
        </p:nvGrpSpPr>
        <p:grpSpPr>
          <a:xfrm>
            <a:off x="1308692" y="2755313"/>
            <a:ext cx="6020322" cy="2882329"/>
            <a:chOff x="1468320" y="2485149"/>
            <a:chExt cx="6020322" cy="28823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AFF3B60-146A-CC60-BDAC-6F80A64B4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8320" y="2485149"/>
              <a:ext cx="6020322" cy="253005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BCA3349-451A-FEF2-EBEC-EEF4D877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320" y="4933100"/>
              <a:ext cx="6020322" cy="434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43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Virtual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16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881C38-05D0-966E-5573-5D46D86D4042}"/>
              </a:ext>
            </a:extLst>
          </p:cNvPr>
          <p:cNvSpPr txBox="1"/>
          <p:nvPr/>
        </p:nvSpPr>
        <p:spPr>
          <a:xfrm>
            <a:off x="639850" y="1217077"/>
            <a:ext cx="7475450" cy="53925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dirty="0">
                <a:latin typeface="微软雅黑"/>
                <a:cs typeface="微软雅黑"/>
              </a:rPr>
              <a:t>VFS</a:t>
            </a:r>
            <a:r>
              <a:rPr lang="zh-CN" altLang="en-US" sz="2400" dirty="0">
                <a:latin typeface="微软雅黑"/>
                <a:cs typeface="微软雅黑"/>
              </a:rPr>
              <a:t>对文件系统的抽象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B18A753-88C7-DF06-DC25-6102E45C5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23" y="3106881"/>
            <a:ext cx="7079832" cy="328278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BD695254-FFD7-EA57-2896-E31B37EF0997}"/>
              </a:ext>
            </a:extLst>
          </p:cNvPr>
          <p:cNvGrpSpPr/>
          <p:nvPr/>
        </p:nvGrpSpPr>
        <p:grpSpPr>
          <a:xfrm>
            <a:off x="376238" y="1695719"/>
            <a:ext cx="3945857" cy="1754326"/>
            <a:chOff x="376238" y="1695719"/>
            <a:chExt cx="3945857" cy="175432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CA01478-F87D-03C0-B4AF-D2E8FF8D2438}"/>
                </a:ext>
              </a:extLst>
            </p:cNvPr>
            <p:cNvGrpSpPr/>
            <p:nvPr/>
          </p:nvGrpSpPr>
          <p:grpSpPr>
            <a:xfrm>
              <a:off x="1149445" y="1695719"/>
              <a:ext cx="3172650" cy="1754326"/>
              <a:chOff x="1149445" y="1695719"/>
              <a:chExt cx="3172650" cy="1754326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5B2944-036C-395B-5709-F056B6FE7A91}"/>
                  </a:ext>
                </a:extLst>
              </p:cNvPr>
              <p:cNvSpPr txBox="1"/>
              <p:nvPr/>
            </p:nvSpPr>
            <p:spPr>
              <a:xfrm>
                <a:off x="1149445" y="1695719"/>
                <a:ext cx="317265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struct </a:t>
                </a:r>
                <a:r>
                  <a:rPr lang="en-US" altLang="zh-CN" dirty="0" err="1"/>
                  <a:t>inode</a:t>
                </a:r>
                <a:r>
                  <a:rPr lang="en-US" altLang="zh-CN" dirty="0"/>
                  <a:t>{</a:t>
                </a:r>
              </a:p>
              <a:p>
                <a:r>
                  <a:rPr lang="en-US" altLang="zh-CN" dirty="0"/>
                  <a:t>	…</a:t>
                </a:r>
              </a:p>
              <a:p>
                <a:r>
                  <a:rPr lang="en-US" altLang="zh-CN" dirty="0"/>
                  <a:t>	struct fs *</a:t>
                </a:r>
                <a:r>
                  <a:rPr lang="en-US" altLang="zh-CN" dirty="0" err="1"/>
                  <a:t>in_fs</a:t>
                </a:r>
                <a:endParaRPr lang="en-US" altLang="zh-CN" dirty="0"/>
              </a:p>
              <a:p>
                <a:r>
                  <a:rPr lang="en-US" altLang="zh-CN" dirty="0"/>
                  <a:t>	struct </a:t>
                </a:r>
                <a:r>
                  <a:rPr lang="en-US" altLang="zh-CN" dirty="0" err="1"/>
                  <a:t>inode_ops</a:t>
                </a:r>
                <a:r>
                  <a:rPr lang="en-US" altLang="zh-CN" dirty="0"/>
                  <a:t> *</a:t>
                </a:r>
                <a:r>
                  <a:rPr lang="en-US" altLang="zh-CN" dirty="0" err="1"/>
                  <a:t>in_ops</a:t>
                </a:r>
                <a:endParaRPr lang="en-US" altLang="zh-CN" dirty="0"/>
              </a:p>
              <a:p>
                <a:r>
                  <a:rPr lang="en-US" altLang="zh-CN" dirty="0"/>
                  <a:t>}</a:t>
                </a:r>
              </a:p>
              <a:p>
                <a:endParaRPr lang="zh-CN" altLang="en-US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5F4F9B0-61B0-EFF2-26DE-C165788B563D}"/>
                  </a:ext>
                </a:extLst>
              </p:cNvPr>
              <p:cNvSpPr/>
              <p:nvPr/>
            </p:nvSpPr>
            <p:spPr>
              <a:xfrm>
                <a:off x="1558637" y="2307044"/>
                <a:ext cx="1735281" cy="2491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9C5731D-86F8-851C-50D1-F694D1BBCF66}"/>
                </a:ext>
              </a:extLst>
            </p:cNvPr>
            <p:cNvCxnSpPr/>
            <p:nvPr/>
          </p:nvCxnSpPr>
          <p:spPr>
            <a:xfrm flipH="1">
              <a:off x="376238" y="2431604"/>
              <a:ext cx="8810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3652518-5FFF-19A8-5236-BFD0E5FFC593}"/>
                </a:ext>
              </a:extLst>
            </p:cNvPr>
            <p:cNvCxnSpPr/>
            <p:nvPr/>
          </p:nvCxnSpPr>
          <p:spPr>
            <a:xfrm>
              <a:off x="376238" y="2431604"/>
              <a:ext cx="0" cy="79996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004C5105-37E1-1F56-E79F-B4A7F020CD22}"/>
                </a:ext>
              </a:extLst>
            </p:cNvPr>
            <p:cNvCxnSpPr/>
            <p:nvPr/>
          </p:nvCxnSpPr>
          <p:spPr>
            <a:xfrm>
              <a:off x="376238" y="3231573"/>
              <a:ext cx="5384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718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Virtual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17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881C38-05D0-966E-5573-5D46D86D4042}"/>
              </a:ext>
            </a:extLst>
          </p:cNvPr>
          <p:cNvSpPr txBox="1"/>
          <p:nvPr/>
        </p:nvSpPr>
        <p:spPr>
          <a:xfrm>
            <a:off x="2006938" y="817275"/>
            <a:ext cx="6350776" cy="785471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zh-CN" altLang="en-US" sz="2000" b="0" i="0" dirty="0">
                <a:effectLst/>
                <a:latin typeface="Helvetica Neue"/>
              </a:rPr>
              <a:t>在</a:t>
            </a:r>
            <a:r>
              <a:rPr lang="en-US" altLang="zh-CN" sz="2000" b="0" i="0" dirty="0" err="1">
                <a:effectLst/>
                <a:latin typeface="Helvetica Neue"/>
              </a:rPr>
              <a:t>inode</a:t>
            </a:r>
            <a:r>
              <a:rPr lang="zh-CN" altLang="en-US" sz="2000" b="0" i="0" dirty="0">
                <a:effectLst/>
                <a:latin typeface="Helvetica Neue"/>
              </a:rPr>
              <a:t>中，有一成员变量为</a:t>
            </a:r>
            <a:r>
              <a:rPr lang="en-US" altLang="zh-CN" sz="2000" b="0" i="0" dirty="0" err="1">
                <a:effectLst/>
                <a:latin typeface="Helvetica Neue"/>
              </a:rPr>
              <a:t>in_ops</a:t>
            </a:r>
            <a:r>
              <a:rPr lang="zh-CN" altLang="en-US" sz="2000" b="0" i="0" dirty="0">
                <a:effectLst/>
                <a:latin typeface="Helvetica Neue"/>
              </a:rPr>
              <a:t>，</a:t>
            </a:r>
            <a:r>
              <a:rPr lang="zh-CN" altLang="en-US" sz="2000" b="0" i="0" dirty="0">
                <a:effectLst/>
                <a:latin typeface="PingFang SC"/>
              </a:rPr>
              <a:t>封装了不同索引节点的操作函数列表</a:t>
            </a:r>
            <a:r>
              <a:rPr lang="zh-CN" altLang="en-US" sz="2000" b="0" i="0" dirty="0">
                <a:effectLst/>
                <a:latin typeface="Helvetica Neue"/>
              </a:rPr>
              <a:t>，其数据结构定义如下：</a:t>
            </a:r>
            <a:endParaRPr lang="zh-CN" altLang="en-US" sz="2000" dirty="0">
              <a:latin typeface="微软雅黑"/>
              <a:cs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A26EB5E-9E85-CA30-4691-C1C45A9C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91" y="2201514"/>
            <a:ext cx="6730270" cy="450894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8CEFD9-178B-C3AB-1156-329DA8F5C691}"/>
              </a:ext>
            </a:extLst>
          </p:cNvPr>
          <p:cNvGrpSpPr/>
          <p:nvPr/>
        </p:nvGrpSpPr>
        <p:grpSpPr>
          <a:xfrm>
            <a:off x="0" y="929807"/>
            <a:ext cx="3172650" cy="2071676"/>
            <a:chOff x="1149445" y="1695719"/>
            <a:chExt cx="3172650" cy="207167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1046A46-6FFF-AC99-1EC2-E71F69FE4444}"/>
                </a:ext>
              </a:extLst>
            </p:cNvPr>
            <p:cNvGrpSpPr/>
            <p:nvPr/>
          </p:nvGrpSpPr>
          <p:grpSpPr>
            <a:xfrm>
              <a:off x="1149445" y="1695719"/>
              <a:ext cx="3172650" cy="1661993"/>
              <a:chOff x="1149445" y="1695719"/>
              <a:chExt cx="3172650" cy="166199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B77A038-08C3-0D02-F1FC-786007AABE9A}"/>
                  </a:ext>
                </a:extLst>
              </p:cNvPr>
              <p:cNvSpPr txBox="1"/>
              <p:nvPr/>
            </p:nvSpPr>
            <p:spPr>
              <a:xfrm>
                <a:off x="1149445" y="1695719"/>
                <a:ext cx="317265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struct </a:t>
                </a:r>
                <a:r>
                  <a:rPr lang="en-US" altLang="zh-CN" sz="1600" dirty="0" err="1"/>
                  <a:t>inode</a:t>
                </a:r>
                <a:r>
                  <a:rPr lang="en-US" altLang="zh-CN" sz="1600" dirty="0"/>
                  <a:t>{</a:t>
                </a:r>
              </a:p>
              <a:p>
                <a:r>
                  <a:rPr lang="en-US" altLang="zh-CN" sz="1600" dirty="0"/>
                  <a:t>	…</a:t>
                </a:r>
              </a:p>
              <a:p>
                <a:r>
                  <a:rPr lang="en-US" altLang="zh-CN" sz="1600" dirty="0"/>
                  <a:t>	struct fs *</a:t>
                </a:r>
                <a:r>
                  <a:rPr lang="en-US" altLang="zh-CN" sz="1600" dirty="0" err="1"/>
                  <a:t>in_fs</a:t>
                </a:r>
                <a:endParaRPr lang="en-US" altLang="zh-CN" sz="1600" dirty="0"/>
              </a:p>
              <a:p>
                <a:r>
                  <a:rPr lang="en-US" altLang="zh-CN" sz="1600" dirty="0"/>
                  <a:t>	struct </a:t>
                </a:r>
                <a:r>
                  <a:rPr lang="en-US" altLang="zh-CN" sz="1600" dirty="0" err="1"/>
                  <a:t>inode_ops</a:t>
                </a:r>
                <a:r>
                  <a:rPr lang="en-US" altLang="zh-CN" sz="1600" dirty="0"/>
                  <a:t> *</a:t>
                </a:r>
                <a:r>
                  <a:rPr lang="en-US" altLang="zh-CN" sz="1600" dirty="0" err="1"/>
                  <a:t>in_ops</a:t>
                </a:r>
                <a:endParaRPr lang="en-US" altLang="zh-CN" sz="1600" dirty="0"/>
              </a:p>
              <a:p>
                <a:r>
                  <a:rPr lang="en-US" altLang="zh-CN" sz="1600" dirty="0"/>
                  <a:t>}</a:t>
                </a:r>
              </a:p>
              <a:p>
                <a:endParaRPr lang="zh-CN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7611276-B5C8-04BE-9409-F55FCAB7EF7A}"/>
                  </a:ext>
                </a:extLst>
              </p:cNvPr>
              <p:cNvSpPr/>
              <p:nvPr/>
            </p:nvSpPr>
            <p:spPr>
              <a:xfrm>
                <a:off x="1635837" y="2446353"/>
                <a:ext cx="2153756" cy="3149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BD1610C-F565-71A0-6877-652CA8D6CFAF}"/>
                </a:ext>
              </a:extLst>
            </p:cNvPr>
            <p:cNvCxnSpPr/>
            <p:nvPr/>
          </p:nvCxnSpPr>
          <p:spPr>
            <a:xfrm>
              <a:off x="2426277" y="2967426"/>
              <a:ext cx="0" cy="79996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7268AD3-CD2C-0DEA-01A1-C6613AE06598}"/>
                </a:ext>
              </a:extLst>
            </p:cNvPr>
            <p:cNvCxnSpPr/>
            <p:nvPr/>
          </p:nvCxnSpPr>
          <p:spPr>
            <a:xfrm>
              <a:off x="2404514" y="3767395"/>
              <a:ext cx="5384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964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I/O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设备接口分析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18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881C38-05D0-966E-5573-5D46D86D4042}"/>
              </a:ext>
            </a:extLst>
          </p:cNvPr>
          <p:cNvSpPr txBox="1"/>
          <p:nvPr/>
        </p:nvSpPr>
        <p:spPr>
          <a:xfrm>
            <a:off x="765568" y="1653290"/>
            <a:ext cx="7464032" cy="2755241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zh-CN" altLang="en-US" sz="2400" b="0" i="0" dirty="0">
                <a:effectLst/>
                <a:latin typeface="Helvetica Neue"/>
              </a:rPr>
              <a:t>为了统一地访问设备，我们可以把一个设备看成一个文件，通过访问文件的接口来访问设备。目前实现了</a:t>
            </a:r>
            <a:r>
              <a:rPr lang="en-US" altLang="zh-CN" sz="2400" b="0" i="0" dirty="0">
                <a:effectLst/>
                <a:latin typeface="Helvetica Neue"/>
              </a:rPr>
              <a:t>stdin</a:t>
            </a:r>
            <a:r>
              <a:rPr lang="zh-CN" altLang="en-US" sz="2400" b="0" i="0" dirty="0">
                <a:effectLst/>
                <a:latin typeface="Helvetica Neue"/>
              </a:rPr>
              <a:t>设备文件、</a:t>
            </a:r>
            <a:r>
              <a:rPr lang="en-US" altLang="zh-CN" sz="2400" b="0" i="0" dirty="0" err="1">
                <a:effectLst/>
                <a:latin typeface="Helvetica Neue"/>
              </a:rPr>
              <a:t>stdout</a:t>
            </a:r>
            <a:r>
              <a:rPr lang="zh-CN" altLang="en-US" sz="2400" b="0" i="0" dirty="0">
                <a:effectLst/>
                <a:latin typeface="Helvetica Neue"/>
              </a:rPr>
              <a:t>设备文件、</a:t>
            </a:r>
            <a:r>
              <a:rPr lang="en-US" altLang="zh-CN" sz="2400" b="0" i="0" dirty="0">
                <a:effectLst/>
                <a:latin typeface="Helvetica Neue"/>
              </a:rPr>
              <a:t>disk0</a:t>
            </a:r>
            <a:r>
              <a:rPr lang="zh-CN" altLang="en-US" sz="2400" b="0" i="0" dirty="0">
                <a:effectLst/>
                <a:latin typeface="Helvetica Neue"/>
              </a:rPr>
              <a:t>设备</a:t>
            </a:r>
            <a:r>
              <a:rPr lang="zh-CN" altLang="en-US" sz="2400" dirty="0">
                <a:latin typeface="Helvetica Neue"/>
              </a:rPr>
              <a:t>文件</a:t>
            </a:r>
            <a:r>
              <a:rPr lang="zh-CN" altLang="en-US" sz="2400" b="0" i="0" dirty="0">
                <a:effectLst/>
                <a:latin typeface="Helvetica Neue"/>
              </a:rPr>
              <a:t>。</a:t>
            </a:r>
            <a:r>
              <a:rPr lang="en-US" altLang="zh-CN" sz="2400" b="0" i="0" dirty="0">
                <a:effectLst/>
                <a:latin typeface="Helvetica Neue"/>
              </a:rPr>
              <a:t>stdin</a:t>
            </a:r>
            <a:r>
              <a:rPr lang="zh-CN" altLang="en-US" sz="2400" b="0" i="0" dirty="0">
                <a:effectLst/>
                <a:latin typeface="Helvetica Neue"/>
              </a:rPr>
              <a:t>设备就是键盘，</a:t>
            </a:r>
            <a:r>
              <a:rPr lang="en-US" altLang="zh-CN" sz="2400" b="0" i="0" dirty="0" err="1">
                <a:effectLst/>
                <a:latin typeface="Helvetica Neue"/>
              </a:rPr>
              <a:t>stdout</a:t>
            </a:r>
            <a:r>
              <a:rPr lang="zh-CN" altLang="en-US" sz="2400" b="0" i="0" dirty="0">
                <a:effectLst/>
                <a:latin typeface="Helvetica Neue"/>
              </a:rPr>
              <a:t>设备就是</a:t>
            </a:r>
            <a:r>
              <a:rPr lang="en-US" altLang="zh-CN" sz="2400" b="0" i="0" dirty="0">
                <a:effectLst/>
                <a:latin typeface="Helvetica Neue"/>
              </a:rPr>
              <a:t>CONSOLE</a:t>
            </a:r>
            <a:r>
              <a:rPr lang="zh-CN" altLang="en-US" sz="2400" b="0" i="0" dirty="0">
                <a:effectLst/>
                <a:latin typeface="Helvetica Neue"/>
              </a:rPr>
              <a:t>（串口、并口和文本显示器），而</a:t>
            </a:r>
            <a:r>
              <a:rPr lang="en-US" altLang="zh-CN" sz="2400" b="0" i="0" dirty="0">
                <a:effectLst/>
                <a:latin typeface="Helvetica Neue"/>
              </a:rPr>
              <a:t>disk0</a:t>
            </a:r>
            <a:r>
              <a:rPr lang="zh-CN" altLang="en-US" sz="2400" b="0" i="0" dirty="0">
                <a:effectLst/>
                <a:latin typeface="Helvetica Neue"/>
              </a:rPr>
              <a:t>设备是承载</a:t>
            </a:r>
            <a:r>
              <a:rPr lang="en-US" altLang="zh-CN" sz="2400" b="0" i="0" dirty="0">
                <a:effectLst/>
                <a:latin typeface="Helvetica Neue"/>
              </a:rPr>
              <a:t>SFS</a:t>
            </a:r>
            <a:r>
              <a:rPr lang="zh-CN" altLang="en-US" sz="2400" b="0" i="0" dirty="0">
                <a:effectLst/>
                <a:latin typeface="Helvetica Neue"/>
              </a:rPr>
              <a:t>文件系统的磁盘设备。下面我们逐一分析</a:t>
            </a:r>
            <a:r>
              <a:rPr lang="en-US" altLang="zh-CN" sz="2400" b="0" i="0" dirty="0" err="1">
                <a:effectLst/>
                <a:latin typeface="Helvetica Neue"/>
              </a:rPr>
              <a:t>ucore</a:t>
            </a:r>
            <a:r>
              <a:rPr lang="zh-CN" altLang="en-US" sz="2400" b="0" i="0" dirty="0">
                <a:effectLst/>
                <a:latin typeface="Helvetica Neue"/>
              </a:rPr>
              <a:t>是如何让用户把设备看成文件来访问。</a:t>
            </a:r>
            <a:endParaRPr lang="zh-CN" altLang="en-US" sz="24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0943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I/O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设备接口分析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19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26111C-3B15-37E9-3526-5BD56869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1706880"/>
            <a:ext cx="7647610" cy="38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2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背景介绍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A1A8BB-68D3-0F26-5FD9-C8B0C87A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156"/>
            <a:ext cx="4614386" cy="41703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FB21B1-ABB2-2420-F69D-5341F5622B33}"/>
              </a:ext>
            </a:extLst>
          </p:cNvPr>
          <p:cNvSpPr txBox="1"/>
          <p:nvPr/>
        </p:nvSpPr>
        <p:spPr>
          <a:xfrm>
            <a:off x="5365744" y="2483428"/>
            <a:ext cx="2800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lain"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背景知识介绍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/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 startAt="2"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打开文件流程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 startAt="2"/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 startAt="2"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实验讲解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15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I/O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设备接口分析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20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881C38-05D0-966E-5573-5D46D86D4042}"/>
              </a:ext>
            </a:extLst>
          </p:cNvPr>
          <p:cNvSpPr txBox="1"/>
          <p:nvPr/>
        </p:nvSpPr>
        <p:spPr>
          <a:xfrm>
            <a:off x="663632" y="1454221"/>
            <a:ext cx="7515167" cy="908582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zh-CN" altLang="en-US" sz="2400" b="0" i="0" dirty="0">
                <a:effectLst/>
                <a:latin typeface="Helvetica Neue"/>
              </a:rPr>
              <a:t>为了表示一个设备，需要有对应的数据结构，</a:t>
            </a:r>
            <a:r>
              <a:rPr lang="en-US" altLang="zh-CN" sz="2400" b="0" i="0" dirty="0" err="1">
                <a:effectLst/>
                <a:latin typeface="Helvetica Neue"/>
              </a:rPr>
              <a:t>ucore</a:t>
            </a:r>
            <a:r>
              <a:rPr lang="zh-CN" altLang="en-US" sz="2400" b="0" i="0" dirty="0">
                <a:effectLst/>
                <a:latin typeface="Helvetica Neue"/>
              </a:rPr>
              <a:t>为此定义了</a:t>
            </a:r>
            <a:r>
              <a:rPr lang="en-US" altLang="zh-CN" sz="2400" b="0" i="0" dirty="0">
                <a:effectLst/>
                <a:latin typeface="Helvetica Neue"/>
              </a:rPr>
              <a:t>struct device</a:t>
            </a:r>
            <a:r>
              <a:rPr lang="zh-CN" altLang="en-US" sz="2400" b="0" i="0" dirty="0">
                <a:effectLst/>
                <a:latin typeface="Helvetica Neue"/>
              </a:rPr>
              <a:t>，其描述如下</a:t>
            </a:r>
            <a:r>
              <a:rPr lang="en-US" altLang="zh-CN" sz="2400" b="0" i="0" dirty="0">
                <a:effectLst/>
                <a:latin typeface="Helvetica Neue"/>
              </a:rPr>
              <a:t>:</a:t>
            </a:r>
            <a:endParaRPr lang="zh-CN" altLang="en-US" sz="2400" dirty="0">
              <a:latin typeface="微软雅黑"/>
              <a:cs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5324EE-CD48-BD1E-1E17-C93D6516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49" y="2774806"/>
            <a:ext cx="7068131" cy="29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I/O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设备接口分析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21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881C38-05D0-966E-5573-5D46D86D4042}"/>
              </a:ext>
            </a:extLst>
          </p:cNvPr>
          <p:cNvSpPr txBox="1"/>
          <p:nvPr/>
        </p:nvSpPr>
        <p:spPr>
          <a:xfrm>
            <a:off x="663632" y="1454221"/>
            <a:ext cx="7515167" cy="1647246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b="0" i="0" dirty="0" err="1">
                <a:effectLst/>
                <a:latin typeface="Helvetica Neue"/>
              </a:rPr>
              <a:t>uCore</a:t>
            </a:r>
            <a:r>
              <a:rPr lang="zh-CN" altLang="en-US" sz="2400" b="0" i="0" dirty="0">
                <a:effectLst/>
                <a:latin typeface="Helvetica Neue"/>
              </a:rPr>
              <a:t>虚拟文件系统为了把这些设备链接在一起，还定义了一个设备链表，即双向链表</a:t>
            </a:r>
            <a:r>
              <a:rPr lang="en-US" altLang="zh-CN" sz="2400" b="0" i="0" dirty="0" err="1">
                <a:effectLst/>
                <a:latin typeface="Helvetica Neue"/>
              </a:rPr>
              <a:t>vdev_list</a:t>
            </a:r>
            <a:r>
              <a:rPr lang="zh-CN" altLang="en-US" sz="2400" b="0" i="0" dirty="0">
                <a:effectLst/>
                <a:latin typeface="Helvetica Neue"/>
              </a:rPr>
              <a:t>，这样通过访问此链表，可以找到</a:t>
            </a:r>
            <a:r>
              <a:rPr lang="en-US" altLang="zh-CN" sz="2400" b="0" i="0" dirty="0" err="1">
                <a:effectLst/>
                <a:latin typeface="Helvetica Neue"/>
              </a:rPr>
              <a:t>ucore</a:t>
            </a:r>
            <a:r>
              <a:rPr lang="zh-CN" altLang="en-US" sz="2400" b="0" i="0" dirty="0">
                <a:effectLst/>
                <a:latin typeface="Helvetica Neue"/>
              </a:rPr>
              <a:t>能够访问的所有设备文件。</a:t>
            </a:r>
            <a:endParaRPr lang="zh-CN" altLang="en-US" sz="2400" dirty="0">
              <a:latin typeface="微软雅黑"/>
              <a:cs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0063EF-D799-D232-6159-02A752C1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1" y="3517378"/>
            <a:ext cx="7213598" cy="20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1569407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总结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22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881C38-05D0-966E-5573-5D46D86D4042}"/>
              </a:ext>
            </a:extLst>
          </p:cNvPr>
          <p:cNvSpPr txBox="1"/>
          <p:nvPr/>
        </p:nvSpPr>
        <p:spPr>
          <a:xfrm>
            <a:off x="486393" y="1975614"/>
            <a:ext cx="7871321" cy="3206647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zh-CN" altLang="en-US" sz="2400" b="1" spc="-5" dirty="0">
                <a:latin typeface="微软雅黑"/>
                <a:cs typeface="微软雅黑"/>
              </a:rPr>
              <a:t>自底向上总结</a:t>
            </a:r>
            <a:endParaRPr sz="2400" dirty="0">
              <a:latin typeface="微软雅黑"/>
              <a:cs typeface="微软雅黑"/>
            </a:endParaRPr>
          </a:p>
          <a:p>
            <a:pPr marL="756285" lvl="1" indent="-287020">
              <a:spcBef>
                <a:spcPts val="103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en-US" altLang="zh-CN" sz="2000" dirty="0">
                <a:latin typeface="微软雅黑"/>
                <a:cs typeface="微软雅黑"/>
              </a:rPr>
              <a:t>I/O</a:t>
            </a:r>
            <a:r>
              <a:rPr lang="zh-CN" altLang="en-US" sz="2000" dirty="0">
                <a:latin typeface="微软雅黑"/>
                <a:cs typeface="微软雅黑"/>
              </a:rPr>
              <a:t>设备接口层完成了对</a:t>
            </a:r>
            <a:r>
              <a:rPr lang="en-US" altLang="zh-CN" sz="2000" dirty="0">
                <a:latin typeface="微软雅黑"/>
                <a:cs typeface="微软雅黑"/>
              </a:rPr>
              <a:t>stdin,stdout,disk0</a:t>
            </a:r>
            <a:r>
              <a:rPr lang="zh-CN" altLang="en-US" sz="2000" dirty="0">
                <a:latin typeface="微软雅黑"/>
                <a:cs typeface="微软雅黑"/>
              </a:rPr>
              <a:t>的封装</a:t>
            </a:r>
            <a:r>
              <a:rPr lang="en-US" altLang="zh-CN" sz="2000" dirty="0">
                <a:latin typeface="微软雅黑"/>
                <a:cs typeface="微软雅黑"/>
              </a:rPr>
              <a:t>,</a:t>
            </a:r>
            <a:r>
              <a:rPr lang="zh-CN" altLang="en-US" sz="2000" dirty="0">
                <a:latin typeface="微软雅黑"/>
                <a:cs typeface="微软雅黑"/>
              </a:rPr>
              <a:t>使得可以分别通过对应的</a:t>
            </a:r>
            <a:r>
              <a:rPr lang="en-US" altLang="zh-CN" sz="2000" dirty="0">
                <a:latin typeface="微软雅黑"/>
                <a:cs typeface="微软雅黑"/>
              </a:rPr>
              <a:t>device</a:t>
            </a:r>
            <a:r>
              <a:rPr lang="zh-CN" altLang="en-US" sz="2000" dirty="0">
                <a:latin typeface="微软雅黑"/>
                <a:cs typeface="微软雅黑"/>
              </a:rPr>
              <a:t>结构体对他们进行操作。</a:t>
            </a:r>
            <a:endParaRPr lang="en-US" altLang="zh-CN" sz="2000" dirty="0">
              <a:latin typeface="微软雅黑"/>
              <a:cs typeface="微软雅黑"/>
            </a:endParaRPr>
          </a:p>
          <a:p>
            <a:pPr marL="756285" lvl="1" indent="-287020">
              <a:spcBef>
                <a:spcPts val="103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en-US" altLang="zh-CN" sz="2000" dirty="0">
                <a:latin typeface="微软雅黑"/>
                <a:cs typeface="微软雅黑"/>
              </a:rPr>
              <a:t>SFS</a:t>
            </a:r>
            <a:r>
              <a:rPr lang="zh-CN" altLang="en-US" sz="2000" dirty="0">
                <a:latin typeface="微软雅黑"/>
                <a:cs typeface="微软雅黑"/>
              </a:rPr>
              <a:t>层将</a:t>
            </a:r>
            <a:r>
              <a:rPr lang="en-US" altLang="zh-CN" sz="2000" dirty="0">
                <a:latin typeface="微软雅黑"/>
                <a:cs typeface="微软雅黑"/>
              </a:rPr>
              <a:t>disk0</a:t>
            </a:r>
            <a:r>
              <a:rPr lang="zh-CN" altLang="en-US" sz="2000" dirty="0">
                <a:latin typeface="微软雅黑"/>
                <a:cs typeface="微软雅黑"/>
              </a:rPr>
              <a:t>内的数据解析成了一套文件系统</a:t>
            </a:r>
            <a:r>
              <a:rPr lang="en-US" altLang="zh-CN" sz="2000" dirty="0">
                <a:latin typeface="微软雅黑"/>
                <a:cs typeface="微软雅黑"/>
              </a:rPr>
              <a:t>,</a:t>
            </a:r>
            <a:r>
              <a:rPr lang="zh-CN" altLang="en-US" sz="2000" dirty="0">
                <a:latin typeface="微软雅黑"/>
                <a:cs typeface="微软雅黑"/>
              </a:rPr>
              <a:t>在文件的开关读写和块设备读写间建立了桥梁。</a:t>
            </a:r>
            <a:endParaRPr lang="en-US" altLang="zh-CN" sz="2000" dirty="0">
              <a:latin typeface="微软雅黑"/>
              <a:cs typeface="微软雅黑"/>
            </a:endParaRPr>
          </a:p>
          <a:p>
            <a:pPr marL="756285" lvl="1" indent="-287020">
              <a:spcBef>
                <a:spcPts val="103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en-US" altLang="zh-CN" sz="2000" dirty="0">
                <a:latin typeface="微软雅黑"/>
              </a:rPr>
              <a:t>VFS</a:t>
            </a:r>
            <a:r>
              <a:rPr lang="zh-CN" altLang="en-US" sz="2000" dirty="0">
                <a:latin typeface="微软雅黑"/>
              </a:rPr>
              <a:t>层将各个</a:t>
            </a:r>
            <a:r>
              <a:rPr lang="en-US" altLang="zh-CN" sz="2000" dirty="0" err="1">
                <a:latin typeface="微软雅黑"/>
              </a:rPr>
              <a:t>stdio,stdout</a:t>
            </a:r>
            <a:r>
              <a:rPr lang="zh-CN" altLang="en-US" sz="2000" dirty="0">
                <a:latin typeface="微软雅黑"/>
              </a:rPr>
              <a:t>和</a:t>
            </a:r>
            <a:r>
              <a:rPr lang="en-US" altLang="zh-CN" sz="2000" dirty="0">
                <a:latin typeface="微软雅黑"/>
              </a:rPr>
              <a:t>SFS</a:t>
            </a:r>
            <a:r>
              <a:rPr lang="zh-CN" altLang="en-US" sz="2000" dirty="0">
                <a:latin typeface="微软雅黑"/>
              </a:rPr>
              <a:t>进行封装</a:t>
            </a:r>
            <a:r>
              <a:rPr lang="en-US" altLang="zh-CN" sz="2000" dirty="0">
                <a:latin typeface="微软雅黑"/>
              </a:rPr>
              <a:t>,</a:t>
            </a:r>
            <a:r>
              <a:rPr lang="zh-CN" altLang="en-US" sz="2000" dirty="0">
                <a:latin typeface="微软雅黑"/>
              </a:rPr>
              <a:t>提供了统一的读写接口</a:t>
            </a:r>
            <a:r>
              <a:rPr lang="en-US" altLang="zh-CN" sz="2000" dirty="0">
                <a:latin typeface="微软雅黑"/>
              </a:rPr>
              <a:t>VOP_XXX</a:t>
            </a:r>
            <a:r>
              <a:rPr lang="zh-CN" altLang="en-US" sz="2000" dirty="0">
                <a:latin typeface="微软雅黑"/>
              </a:rPr>
              <a:t>。</a:t>
            </a:r>
            <a:endParaRPr lang="en-US" altLang="zh-CN" sz="2000" dirty="0">
              <a:latin typeface="微软雅黑"/>
            </a:endParaRPr>
          </a:p>
          <a:p>
            <a:pPr marL="756285" lvl="1" indent="-287020">
              <a:spcBef>
                <a:spcPts val="103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zh-CN" altLang="en-US" sz="2000" dirty="0">
                <a:latin typeface="微软雅黑"/>
              </a:rPr>
              <a:t>通用文件访问接口层将</a:t>
            </a:r>
            <a:r>
              <a:rPr lang="en-US" altLang="zh-CN" sz="2000" dirty="0">
                <a:latin typeface="微软雅黑"/>
              </a:rPr>
              <a:t>VFS</a:t>
            </a:r>
            <a:r>
              <a:rPr lang="zh-CN" altLang="en-US" sz="2000" dirty="0">
                <a:latin typeface="微软雅黑"/>
              </a:rPr>
              <a:t>接口再度封装成适合用户使用的形式。</a:t>
            </a:r>
            <a:endParaRPr sz="2000" dirty="0"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0037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背景介绍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23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A1A8BB-68D3-0F26-5FD9-C8B0C87A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156"/>
            <a:ext cx="4614386" cy="41703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FB21B1-ABB2-2420-F69D-5341F5622B33}"/>
              </a:ext>
            </a:extLst>
          </p:cNvPr>
          <p:cNvSpPr txBox="1"/>
          <p:nvPr/>
        </p:nvSpPr>
        <p:spPr>
          <a:xfrm>
            <a:off x="5365744" y="2483428"/>
            <a:ext cx="2800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lain"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背景知识介绍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/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 startAt="2"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打开文件流程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 startAt="2"/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 startAt="2"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实验讲解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317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34620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打开文件流程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24</a:t>
            </a:fld>
            <a:endParaRPr lang="en-US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0DA3AAA-EA1E-CEF9-B66A-E76086A89CB9}"/>
              </a:ext>
            </a:extLst>
          </p:cNvPr>
          <p:cNvGrpSpPr/>
          <p:nvPr/>
        </p:nvGrpSpPr>
        <p:grpSpPr>
          <a:xfrm>
            <a:off x="1628063" y="1938308"/>
            <a:ext cx="5887873" cy="3196827"/>
            <a:chOff x="1815202" y="1832055"/>
            <a:chExt cx="5887873" cy="3196827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CB01EF6-F170-68DC-3119-5C566091B5F8}"/>
                </a:ext>
              </a:extLst>
            </p:cNvPr>
            <p:cNvGrpSpPr/>
            <p:nvPr/>
          </p:nvGrpSpPr>
          <p:grpSpPr>
            <a:xfrm>
              <a:off x="2498951" y="1832055"/>
              <a:ext cx="3825752" cy="699961"/>
              <a:chOff x="2604702" y="1765504"/>
              <a:chExt cx="3825752" cy="699961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BC1ACAC-85C9-FC69-83CB-FAE827AC684C}"/>
                  </a:ext>
                </a:extLst>
              </p:cNvPr>
              <p:cNvGrpSpPr/>
              <p:nvPr/>
            </p:nvGrpSpPr>
            <p:grpSpPr>
              <a:xfrm>
                <a:off x="2604702" y="1765504"/>
                <a:ext cx="1782618" cy="699961"/>
                <a:chOff x="632691" y="997792"/>
                <a:chExt cx="1782618" cy="699961"/>
              </a:xfrm>
            </p:grpSpPr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B12CFE84-139F-98ED-C59E-367D7DCA92CE}"/>
                    </a:ext>
                  </a:extLst>
                </p:cNvPr>
                <p:cNvSpPr txBox="1"/>
                <p:nvPr/>
              </p:nvSpPr>
              <p:spPr>
                <a:xfrm>
                  <a:off x="849745" y="1328421"/>
                  <a:ext cx="1348510" cy="3693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err="1"/>
                    <a:t>sys_open</a:t>
                  </a:r>
                  <a:r>
                    <a:rPr lang="en-US" altLang="zh-CN" dirty="0"/>
                    <a:t>()</a:t>
                  </a:r>
                  <a:endParaRPr lang="zh-CN" altLang="en-US" dirty="0"/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02D3573-A0E3-F775-F8C8-DE6AF1A50961}"/>
                    </a:ext>
                  </a:extLst>
                </p:cNvPr>
                <p:cNvSpPr txBox="1"/>
                <p:nvPr/>
              </p:nvSpPr>
              <p:spPr>
                <a:xfrm>
                  <a:off x="632691" y="997792"/>
                  <a:ext cx="1782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user/libs/</a:t>
                  </a:r>
                  <a:r>
                    <a:rPr lang="en-US" altLang="zh-CN" sz="1400" dirty="0" err="1"/>
                    <a:t>syscall.c</a:t>
                  </a:r>
                  <a:endParaRPr lang="zh-CN" altLang="en-US" sz="1400" dirty="0"/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A21E395-5EBB-752B-D638-7B2E1B087C8A}"/>
                  </a:ext>
                </a:extLst>
              </p:cNvPr>
              <p:cNvGrpSpPr/>
              <p:nvPr/>
            </p:nvGrpSpPr>
            <p:grpSpPr>
              <a:xfrm>
                <a:off x="4647836" y="1765504"/>
                <a:ext cx="1782618" cy="699961"/>
                <a:chOff x="632691" y="997792"/>
                <a:chExt cx="1782618" cy="699961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048B37C-A1B3-73E1-36A9-969B88BCA6F9}"/>
                    </a:ext>
                  </a:extLst>
                </p:cNvPr>
                <p:cNvSpPr txBox="1"/>
                <p:nvPr/>
              </p:nvSpPr>
              <p:spPr>
                <a:xfrm>
                  <a:off x="849745" y="1328421"/>
                  <a:ext cx="1348510" cy="3693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err="1"/>
                    <a:t>syscall</a:t>
                  </a:r>
                  <a:r>
                    <a:rPr lang="en-US" altLang="zh-CN" dirty="0"/>
                    <a:t>()</a:t>
                  </a:r>
                  <a:endParaRPr lang="zh-CN" altLang="en-US" dirty="0"/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3AD065-5EA8-3734-854F-035265BC66F2}"/>
                    </a:ext>
                  </a:extLst>
                </p:cNvPr>
                <p:cNvSpPr txBox="1"/>
                <p:nvPr/>
              </p:nvSpPr>
              <p:spPr>
                <a:xfrm>
                  <a:off x="632691" y="997792"/>
                  <a:ext cx="1782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user/libs/</a:t>
                  </a:r>
                  <a:r>
                    <a:rPr lang="en-US" altLang="zh-CN" sz="1400" dirty="0" err="1"/>
                    <a:t>syscall.c</a:t>
                  </a:r>
                  <a:endParaRPr lang="zh-CN" altLang="en-US" sz="1400" dirty="0"/>
                </a:p>
              </p:txBody>
            </p:sp>
          </p:grp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33B95F88-197F-A87E-718B-527BE5A4DA04}"/>
                  </a:ext>
                </a:extLst>
              </p:cNvPr>
              <p:cNvCxnSpPr>
                <a:cxnSpLocks/>
                <a:stCxn id="3" idx="3"/>
                <a:endCxn id="12" idx="1"/>
              </p:cNvCxnSpPr>
              <p:nvPr/>
            </p:nvCxnSpPr>
            <p:spPr>
              <a:xfrm>
                <a:off x="4170266" y="2280799"/>
                <a:ext cx="694624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1CE44D-5E93-58EB-0EB9-C4559E73E7FE}"/>
                </a:ext>
              </a:extLst>
            </p:cNvPr>
            <p:cNvSpPr txBox="1"/>
            <p:nvPr/>
          </p:nvSpPr>
          <p:spPr>
            <a:xfrm>
              <a:off x="1815202" y="2782113"/>
              <a:ext cx="588787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用户库函数，引发系统调用进入内核态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sys_open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传入了两个参数，打开文件的路径，以及打开文件的方式，若可以找到此文件，返回值为打开文件的文件描述符。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139072E-E8A9-DA40-A1F1-A5E2121C95B2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6107649" y="2347350"/>
              <a:ext cx="374278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BF7B0F8-A4E2-A92B-6EDC-A95617B44C19}"/>
                </a:ext>
              </a:extLst>
            </p:cNvPr>
            <p:cNvSpPr txBox="1"/>
            <p:nvPr/>
          </p:nvSpPr>
          <p:spPr>
            <a:xfrm>
              <a:off x="6442054" y="2040744"/>
              <a:ext cx="3602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…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77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25</a:t>
            </a:fld>
            <a:endParaRPr lang="en-US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6DD0001-B20C-D757-ACBE-D2CAF8B82E8A}"/>
              </a:ext>
            </a:extLst>
          </p:cNvPr>
          <p:cNvGrpSpPr/>
          <p:nvPr/>
        </p:nvGrpSpPr>
        <p:grpSpPr>
          <a:xfrm>
            <a:off x="744098" y="2224795"/>
            <a:ext cx="7655803" cy="2465155"/>
            <a:chOff x="744098" y="1221494"/>
            <a:chExt cx="7655803" cy="2465155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FE0E575A-159C-BB0B-5DB3-E4EFCDD189F2}"/>
                </a:ext>
              </a:extLst>
            </p:cNvPr>
            <p:cNvGrpSpPr/>
            <p:nvPr/>
          </p:nvGrpSpPr>
          <p:grpSpPr>
            <a:xfrm>
              <a:off x="744098" y="1221494"/>
              <a:ext cx="7655803" cy="1621172"/>
              <a:chOff x="701911" y="1627894"/>
              <a:chExt cx="7655803" cy="162117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3199254E-4831-1D42-F8C7-B1FF65A08B6F}"/>
                  </a:ext>
                </a:extLst>
              </p:cNvPr>
              <p:cNvGrpSpPr/>
              <p:nvPr/>
            </p:nvGrpSpPr>
            <p:grpSpPr>
              <a:xfrm>
                <a:off x="822740" y="1627894"/>
                <a:ext cx="2179779" cy="699962"/>
                <a:chOff x="849744" y="997791"/>
                <a:chExt cx="2179779" cy="699962"/>
              </a:xfrm>
            </p:grpSpPr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06382C7-C193-E385-D160-FDB7B84920EA}"/>
                    </a:ext>
                  </a:extLst>
                </p:cNvPr>
                <p:cNvSpPr txBox="1"/>
                <p:nvPr/>
              </p:nvSpPr>
              <p:spPr>
                <a:xfrm>
                  <a:off x="849744" y="1328421"/>
                  <a:ext cx="2179779" cy="3693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err="1"/>
                    <a:t>exception_handler</a:t>
                  </a:r>
                  <a:r>
                    <a:rPr lang="en-US" altLang="zh-CN" dirty="0"/>
                    <a:t>()</a:t>
                  </a:r>
                  <a:endParaRPr lang="zh-CN" altLang="en-US" dirty="0"/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BCE977A-3090-CF4B-A94D-40284B31C98C}"/>
                    </a:ext>
                  </a:extLst>
                </p:cNvPr>
                <p:cNvSpPr txBox="1"/>
                <p:nvPr/>
              </p:nvSpPr>
              <p:spPr>
                <a:xfrm>
                  <a:off x="1048324" y="997791"/>
                  <a:ext cx="1782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kern/trap/</a:t>
                  </a:r>
                  <a:r>
                    <a:rPr lang="en-US" altLang="zh-CN" sz="1400" dirty="0" err="1"/>
                    <a:t>exception.S</a:t>
                  </a:r>
                  <a:endParaRPr lang="zh-CN" altLang="en-US" sz="1400" dirty="0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B7026FA-8082-8BB2-90B3-619C90ECE551}"/>
                  </a:ext>
                </a:extLst>
              </p:cNvPr>
              <p:cNvGrpSpPr/>
              <p:nvPr/>
            </p:nvGrpSpPr>
            <p:grpSpPr>
              <a:xfrm>
                <a:off x="3698918" y="1627894"/>
                <a:ext cx="2179779" cy="699962"/>
                <a:chOff x="849744" y="997791"/>
                <a:chExt cx="2179779" cy="699962"/>
              </a:xfrm>
            </p:grpSpPr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5EDD02A9-DB3E-6982-A869-91087C0AADFD}"/>
                    </a:ext>
                  </a:extLst>
                </p:cNvPr>
                <p:cNvSpPr txBox="1"/>
                <p:nvPr/>
              </p:nvSpPr>
              <p:spPr>
                <a:xfrm>
                  <a:off x="849744" y="1328421"/>
                  <a:ext cx="2179779" cy="3693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err="1"/>
                    <a:t>common_exception</a:t>
                  </a:r>
                  <a:r>
                    <a:rPr lang="en-US" altLang="zh-CN" dirty="0"/>
                    <a:t>()</a:t>
                  </a:r>
                  <a:endParaRPr lang="zh-CN" altLang="en-US" dirty="0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4B7BF7F1-E69B-2F06-4C30-907F4817C65A}"/>
                    </a:ext>
                  </a:extLst>
                </p:cNvPr>
                <p:cNvSpPr txBox="1"/>
                <p:nvPr/>
              </p:nvSpPr>
              <p:spPr>
                <a:xfrm>
                  <a:off x="1048324" y="997791"/>
                  <a:ext cx="1782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kern/trap/</a:t>
                  </a:r>
                  <a:r>
                    <a:rPr lang="en-US" altLang="zh-CN" sz="1400" dirty="0" err="1"/>
                    <a:t>exception.S</a:t>
                  </a:r>
                  <a:endParaRPr lang="zh-CN" altLang="en-US" sz="1400" dirty="0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474AED6-F581-1DCE-B45E-8B857EBBA4A6}"/>
                  </a:ext>
                </a:extLst>
              </p:cNvPr>
              <p:cNvGrpSpPr/>
              <p:nvPr/>
            </p:nvGrpSpPr>
            <p:grpSpPr>
              <a:xfrm>
                <a:off x="6575096" y="1631881"/>
                <a:ext cx="1782618" cy="699962"/>
                <a:chOff x="1289785" y="997791"/>
                <a:chExt cx="1782618" cy="699962"/>
              </a:xfrm>
            </p:grpSpPr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E7E18AA-E904-C021-2B24-845A2881EC23}"/>
                    </a:ext>
                  </a:extLst>
                </p:cNvPr>
                <p:cNvSpPr txBox="1"/>
                <p:nvPr/>
              </p:nvSpPr>
              <p:spPr>
                <a:xfrm>
                  <a:off x="1327314" y="1328421"/>
                  <a:ext cx="1702209" cy="369332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dirty="0" err="1"/>
                    <a:t>loongarch_trap</a:t>
                  </a:r>
                  <a:r>
                    <a:rPr lang="en-US" altLang="zh-CN" dirty="0"/>
                    <a:t>()</a:t>
                  </a:r>
                  <a:endParaRPr lang="zh-CN" altLang="en-US" dirty="0"/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4598288-491B-D245-06BB-47875C3CA9F9}"/>
                    </a:ext>
                  </a:extLst>
                </p:cNvPr>
                <p:cNvSpPr txBox="1"/>
                <p:nvPr/>
              </p:nvSpPr>
              <p:spPr>
                <a:xfrm>
                  <a:off x="1289785" y="997791"/>
                  <a:ext cx="1782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kern/trap/</a:t>
                  </a:r>
                  <a:r>
                    <a:rPr lang="en-US" altLang="zh-CN" sz="1400" dirty="0" err="1"/>
                    <a:t>trap.c</a:t>
                  </a:r>
                  <a:endParaRPr lang="zh-CN" altLang="en-US" sz="1400" dirty="0"/>
                </a:p>
              </p:txBody>
            </p:sp>
          </p:grp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4951FB74-E19E-0ED4-A5F1-0682B3DD8D6C}"/>
                  </a:ext>
                </a:extLst>
              </p:cNvPr>
              <p:cNvCxnSpPr>
                <a:stCxn id="17" idx="3"/>
                <a:endCxn id="26" idx="1"/>
              </p:cNvCxnSpPr>
              <p:nvPr/>
            </p:nvCxnSpPr>
            <p:spPr>
              <a:xfrm>
                <a:off x="3002519" y="2143190"/>
                <a:ext cx="696399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DCFDE1ED-510C-F95A-0B58-3A5FC71254C2}"/>
                  </a:ext>
                </a:extLst>
              </p:cNvPr>
              <p:cNvCxnSpPr>
                <a:stCxn id="26" idx="3"/>
                <a:endCxn id="33" idx="1"/>
              </p:cNvCxnSpPr>
              <p:nvPr/>
            </p:nvCxnSpPr>
            <p:spPr>
              <a:xfrm>
                <a:off x="5878697" y="2143190"/>
                <a:ext cx="733928" cy="3987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连接符: 肘形 40">
                <a:extLst>
                  <a:ext uri="{FF2B5EF4-FFF2-40B4-BE49-F238E27FC236}">
                    <a16:creationId xmlns:a16="http://schemas.microsoft.com/office/drawing/2014/main" id="{34F5FC13-6EE3-99FF-BC58-666D0B3F37C9}"/>
                  </a:ext>
                </a:extLst>
              </p:cNvPr>
              <p:cNvCxnSpPr>
                <a:stCxn id="33" idx="3"/>
                <a:endCxn id="39" idx="3"/>
              </p:cNvCxnSpPr>
              <p:nvPr/>
            </p:nvCxnSpPr>
            <p:spPr>
              <a:xfrm flipH="1">
                <a:off x="7803804" y="2147177"/>
                <a:ext cx="511030" cy="917223"/>
              </a:xfrm>
              <a:prstGeom prst="bentConnector3">
                <a:avLst>
                  <a:gd name="adj1" fmla="val -44733"/>
                </a:avLst>
              </a:prstGeom>
              <a:ln w="28575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0E12C586-A3A2-65B6-E9E6-5D7D05725016}"/>
                  </a:ext>
                </a:extLst>
              </p:cNvPr>
              <p:cNvGrpSpPr/>
              <p:nvPr/>
            </p:nvGrpSpPr>
            <p:grpSpPr>
              <a:xfrm>
                <a:off x="1299992" y="2549104"/>
                <a:ext cx="6544016" cy="699962"/>
                <a:chOff x="1813698" y="2614027"/>
                <a:chExt cx="6544016" cy="699962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3465D1F1-01FF-B37E-2F27-39474A8EF0AA}"/>
                    </a:ext>
                  </a:extLst>
                </p:cNvPr>
                <p:cNvGrpSpPr/>
                <p:nvPr/>
              </p:nvGrpSpPr>
              <p:grpSpPr>
                <a:xfrm>
                  <a:off x="6575096" y="2614027"/>
                  <a:ext cx="1782618" cy="699962"/>
                  <a:chOff x="1287109" y="997791"/>
                  <a:chExt cx="1782618" cy="699962"/>
                </a:xfrm>
              </p:grpSpPr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7E4A3935-DF34-0E5A-4213-7FFE5B451E2C}"/>
                      </a:ext>
                    </a:extLst>
                  </p:cNvPr>
                  <p:cNvSpPr txBox="1"/>
                  <p:nvPr/>
                </p:nvSpPr>
                <p:spPr>
                  <a:xfrm>
                    <a:off x="1327314" y="1328421"/>
                    <a:ext cx="1702209" cy="369332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 err="1"/>
                      <a:t>trap_dispatch</a:t>
                    </a:r>
                    <a:r>
                      <a:rPr lang="en-US" altLang="zh-CN" dirty="0"/>
                      <a:t>()</a:t>
                    </a:r>
                    <a:endParaRPr lang="zh-CN" altLang="en-US" dirty="0"/>
                  </a:p>
                </p:txBody>
              </p:sp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D46C3DA8-2605-7F4D-5D70-9B40820B97B4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109" y="997791"/>
                    <a:ext cx="17826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kern/trap/</a:t>
                    </a:r>
                    <a:r>
                      <a:rPr lang="en-US" altLang="zh-CN" sz="1400" dirty="0" err="1"/>
                      <a:t>trap.c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DB2D4452-C9E0-CF81-C02E-75E1FE965E8E}"/>
                    </a:ext>
                  </a:extLst>
                </p:cNvPr>
                <p:cNvGrpSpPr/>
                <p:nvPr/>
              </p:nvGrpSpPr>
              <p:grpSpPr>
                <a:xfrm>
                  <a:off x="4194397" y="2614027"/>
                  <a:ext cx="1782618" cy="699962"/>
                  <a:chOff x="1287109" y="997791"/>
                  <a:chExt cx="1782618" cy="699962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4D508BBC-39F6-B56C-F958-23A0A735832B}"/>
                      </a:ext>
                    </a:extLst>
                  </p:cNvPr>
                  <p:cNvSpPr txBox="1"/>
                  <p:nvPr/>
                </p:nvSpPr>
                <p:spPr>
                  <a:xfrm>
                    <a:off x="1327314" y="1328421"/>
                    <a:ext cx="1702209" cy="369332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 err="1"/>
                      <a:t>syscall</a:t>
                    </a:r>
                    <a:r>
                      <a:rPr lang="en-US" altLang="zh-CN" dirty="0"/>
                      <a:t>()</a:t>
                    </a:r>
                    <a:endParaRPr lang="zh-CN" altLang="en-US" dirty="0"/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892F0B79-14F9-B7AE-0451-083D709F0937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109" y="997791"/>
                    <a:ext cx="17826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kern/</a:t>
                    </a:r>
                    <a:r>
                      <a:rPr lang="en-US" altLang="zh-CN" sz="1400" dirty="0" err="1"/>
                      <a:t>syscall</a:t>
                    </a:r>
                    <a:r>
                      <a:rPr lang="en-US" altLang="zh-CN" sz="1400" dirty="0"/>
                      <a:t>/</a:t>
                    </a:r>
                    <a:r>
                      <a:rPr lang="en-US" altLang="zh-CN" sz="1400" dirty="0" err="1"/>
                      <a:t>syscall.c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DF368682-08C5-C9EA-1C55-5F47ADDD5A29}"/>
                    </a:ext>
                  </a:extLst>
                </p:cNvPr>
                <p:cNvGrpSpPr/>
                <p:nvPr/>
              </p:nvGrpSpPr>
              <p:grpSpPr>
                <a:xfrm>
                  <a:off x="1813698" y="2614027"/>
                  <a:ext cx="1782618" cy="699962"/>
                  <a:chOff x="1287109" y="997791"/>
                  <a:chExt cx="1782618" cy="699962"/>
                </a:xfrm>
              </p:grpSpPr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B9188320-49F1-2361-0B4F-F4FF333A267C}"/>
                      </a:ext>
                    </a:extLst>
                  </p:cNvPr>
                  <p:cNvSpPr txBox="1"/>
                  <p:nvPr/>
                </p:nvSpPr>
                <p:spPr>
                  <a:xfrm>
                    <a:off x="1327314" y="1328421"/>
                    <a:ext cx="1702209" cy="369332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7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dirty="0" err="1"/>
                      <a:t>sys_open</a:t>
                    </a:r>
                    <a:r>
                      <a:rPr lang="en-US" altLang="zh-CN" dirty="0"/>
                      <a:t>()</a:t>
                    </a:r>
                    <a:endParaRPr lang="zh-CN" altLang="en-US" dirty="0"/>
                  </a:p>
                </p:txBody>
              </p: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D31E0261-7DF0-BE58-42DB-7D75AE04E261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109" y="997791"/>
                    <a:ext cx="17826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kern/</a:t>
                    </a:r>
                    <a:r>
                      <a:rPr lang="en-US" altLang="zh-CN" sz="1400" dirty="0" err="1"/>
                      <a:t>syscall</a:t>
                    </a:r>
                    <a:r>
                      <a:rPr lang="en-US" altLang="zh-CN" sz="1400" dirty="0"/>
                      <a:t>/</a:t>
                    </a:r>
                    <a:r>
                      <a:rPr lang="en-US" altLang="zh-CN" sz="1400" dirty="0" err="1"/>
                      <a:t>syscall.c</a:t>
                    </a:r>
                    <a:endParaRPr lang="zh-CN" altLang="en-US" sz="1400" dirty="0"/>
                  </a:p>
                </p:txBody>
              </p:sp>
            </p:grpSp>
            <p:cxnSp>
              <p:nvCxnSpPr>
                <p:cNvPr id="53" name="直接箭头连接符 52">
                  <a:extLst>
                    <a:ext uri="{FF2B5EF4-FFF2-40B4-BE49-F238E27FC236}">
                      <a16:creationId xmlns:a16="http://schemas.microsoft.com/office/drawing/2014/main" id="{D7FCB22D-EB72-4D26-5290-9774C4649601}"/>
                    </a:ext>
                  </a:extLst>
                </p:cNvPr>
                <p:cNvCxnSpPr>
                  <a:stCxn id="39" idx="1"/>
                  <a:endCxn id="44" idx="3"/>
                </p:cNvCxnSpPr>
                <p:nvPr/>
              </p:nvCxnSpPr>
              <p:spPr>
                <a:xfrm flipH="1">
                  <a:off x="5936811" y="3129323"/>
                  <a:ext cx="678490" cy="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>
                  <a:extLst>
                    <a:ext uri="{FF2B5EF4-FFF2-40B4-BE49-F238E27FC236}">
                      <a16:creationId xmlns:a16="http://schemas.microsoft.com/office/drawing/2014/main" id="{1040313A-6119-B8FC-E07A-F7402D5C8D3D}"/>
                    </a:ext>
                  </a:extLst>
                </p:cNvPr>
                <p:cNvCxnSpPr>
                  <a:stCxn id="44" idx="1"/>
                  <a:endCxn id="47" idx="3"/>
                </p:cNvCxnSpPr>
                <p:nvPr/>
              </p:nvCxnSpPr>
              <p:spPr>
                <a:xfrm flipH="1">
                  <a:off x="3556112" y="3129323"/>
                  <a:ext cx="678490" cy="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136CB64-9A03-C555-C607-A6BAAC6B6AC1}"/>
                  </a:ext>
                </a:extLst>
              </p:cNvPr>
              <p:cNvSpPr txBox="1"/>
              <p:nvPr/>
            </p:nvSpPr>
            <p:spPr>
              <a:xfrm>
                <a:off x="701911" y="2759693"/>
                <a:ext cx="360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…</a:t>
                </a:r>
                <a:endParaRPr lang="zh-CN" altLang="en-US" sz="2400" dirty="0"/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344B3D75-3F6B-6E56-6121-1CA0508AAA9A}"/>
                  </a:ext>
                </a:extLst>
              </p:cNvPr>
              <p:cNvCxnSpPr>
                <a:cxnSpLocks/>
                <a:stCxn id="47" idx="1"/>
              </p:cNvCxnSpPr>
              <p:nvPr/>
            </p:nvCxnSpPr>
            <p:spPr>
              <a:xfrm flipH="1">
                <a:off x="1021320" y="3064400"/>
                <a:ext cx="31887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5C41FD9-A733-534C-3BF8-D0CB38DA3EEE}"/>
                </a:ext>
              </a:extLst>
            </p:cNvPr>
            <p:cNvSpPr txBox="1"/>
            <p:nvPr/>
          </p:nvSpPr>
          <p:spPr>
            <a:xfrm>
              <a:off x="1342179" y="3187025"/>
              <a:ext cx="6503811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中断处理例程，保存现场，跳转至打开文件处理函数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object 2">
            <a:extLst>
              <a:ext uri="{FF2B5EF4-FFF2-40B4-BE49-F238E27FC236}">
                <a16:creationId xmlns:a16="http://schemas.microsoft.com/office/drawing/2014/main" id="{24BB3789-BA2F-478F-81C9-E99BBC1EA15B}"/>
              </a:ext>
            </a:extLst>
          </p:cNvPr>
          <p:cNvSpPr txBox="1"/>
          <p:nvPr/>
        </p:nvSpPr>
        <p:spPr>
          <a:xfrm>
            <a:off x="486393" y="333257"/>
            <a:ext cx="634620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打开文件流程</a:t>
            </a:r>
          </a:p>
        </p:txBody>
      </p:sp>
    </p:spTree>
    <p:extLst>
      <p:ext uri="{BB962C8B-B14F-4D97-AF65-F5344CB8AC3E}">
        <p14:creationId xmlns:p14="http://schemas.microsoft.com/office/powerpoint/2010/main" val="333155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26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DC8CCE-3D82-A654-39E3-65AD4BE89420}"/>
              </a:ext>
            </a:extLst>
          </p:cNvPr>
          <p:cNvSpPr txBox="1"/>
          <p:nvPr/>
        </p:nvSpPr>
        <p:spPr>
          <a:xfrm>
            <a:off x="773723" y="3429000"/>
            <a:ext cx="790196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sysfile_open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内核函数，复制用户空间的路径到内核空间，执行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file_open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函数，首先给需要打开的文件分配一个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当前进程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current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有一个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fs_struct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成员，它是用来管理所有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的结构体，我们打开文件，需要在其中搜索到未被使用的空闲元素，将它分配给需要打开的文件。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A347924-6FC1-BF40-9785-5AED1445B36D}"/>
              </a:ext>
            </a:extLst>
          </p:cNvPr>
          <p:cNvGrpSpPr/>
          <p:nvPr/>
        </p:nvGrpSpPr>
        <p:grpSpPr>
          <a:xfrm>
            <a:off x="3680691" y="2441601"/>
            <a:ext cx="1782618" cy="699962"/>
            <a:chOff x="1287109" y="997791"/>
            <a:chExt cx="1782618" cy="69996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0D1C9ED-87AC-D58F-B6D1-71F7C520CFDB}"/>
                </a:ext>
              </a:extLst>
            </p:cNvPr>
            <p:cNvSpPr txBox="1"/>
            <p:nvPr/>
          </p:nvSpPr>
          <p:spPr>
            <a:xfrm>
              <a:off x="1327314" y="1328421"/>
              <a:ext cx="1702209" cy="3693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filemap_alloc</a:t>
              </a:r>
              <a:r>
                <a:rPr lang="en-US" altLang="zh-CN" dirty="0"/>
                <a:t>()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2FDB106-0691-EDA2-19DE-0145B24A8EF8}"/>
                </a:ext>
              </a:extLst>
            </p:cNvPr>
            <p:cNvSpPr txBox="1"/>
            <p:nvPr/>
          </p:nvSpPr>
          <p:spPr>
            <a:xfrm>
              <a:off x="1287109" y="997791"/>
              <a:ext cx="17826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kern/fs/</a:t>
              </a:r>
              <a:r>
                <a:rPr lang="en-US" altLang="zh-CN" sz="1400" dirty="0" err="1"/>
                <a:t>file.c</a:t>
              </a:r>
              <a:endParaRPr lang="zh-CN" altLang="en-US" sz="14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CC7395B-2698-220B-71DC-2D0AE2E934FC}"/>
              </a:ext>
            </a:extLst>
          </p:cNvPr>
          <p:cNvGrpSpPr/>
          <p:nvPr/>
        </p:nvGrpSpPr>
        <p:grpSpPr>
          <a:xfrm>
            <a:off x="1504849" y="1388694"/>
            <a:ext cx="6134301" cy="699962"/>
            <a:chOff x="1381635" y="1396395"/>
            <a:chExt cx="6134301" cy="699962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6A6B605-F4B6-8A58-EB6C-17EE98B3BE67}"/>
                </a:ext>
              </a:extLst>
            </p:cNvPr>
            <p:cNvGrpSpPr/>
            <p:nvPr/>
          </p:nvGrpSpPr>
          <p:grpSpPr>
            <a:xfrm>
              <a:off x="1381635" y="1396395"/>
              <a:ext cx="1782618" cy="699962"/>
              <a:chOff x="1287109" y="997791"/>
              <a:chExt cx="1782618" cy="699962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5BB3B5F-33FF-A471-0E13-39D825142E64}"/>
                  </a:ext>
                </a:extLst>
              </p:cNvPr>
              <p:cNvSpPr txBox="1"/>
              <p:nvPr/>
            </p:nvSpPr>
            <p:spPr>
              <a:xfrm>
                <a:off x="1327314" y="1328421"/>
                <a:ext cx="1702209" cy="3693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err="1"/>
                  <a:t>sysfile_open</a:t>
                </a:r>
                <a:r>
                  <a:rPr lang="en-US" altLang="zh-CN" dirty="0"/>
                  <a:t>()</a:t>
                </a:r>
                <a:endParaRPr lang="zh-CN" altLang="en-US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CC2579D-B3B1-2946-83F0-A014D4486413}"/>
                  </a:ext>
                </a:extLst>
              </p:cNvPr>
              <p:cNvSpPr txBox="1"/>
              <p:nvPr/>
            </p:nvSpPr>
            <p:spPr>
              <a:xfrm>
                <a:off x="1287109" y="997791"/>
                <a:ext cx="17826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kern/fs/</a:t>
                </a:r>
                <a:r>
                  <a:rPr lang="en-US" altLang="zh-CN" sz="1400" dirty="0" err="1"/>
                  <a:t>sysfile.c</a:t>
                </a:r>
                <a:endParaRPr lang="zh-CN" altLang="en-US" sz="1400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C7FAF92-5E93-DF1E-7BFD-9A1C866E779D}"/>
                </a:ext>
              </a:extLst>
            </p:cNvPr>
            <p:cNvGrpSpPr/>
            <p:nvPr/>
          </p:nvGrpSpPr>
          <p:grpSpPr>
            <a:xfrm>
              <a:off x="3537374" y="1396395"/>
              <a:ext cx="1782618" cy="699962"/>
              <a:chOff x="1287109" y="997791"/>
              <a:chExt cx="1782618" cy="699962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0F86F6F-CCD9-586A-59C1-D100D9C7169E}"/>
                  </a:ext>
                </a:extLst>
              </p:cNvPr>
              <p:cNvSpPr txBox="1"/>
              <p:nvPr/>
            </p:nvSpPr>
            <p:spPr>
              <a:xfrm>
                <a:off x="1327314" y="1328421"/>
                <a:ext cx="1702209" cy="3693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err="1"/>
                  <a:t>copy_path</a:t>
                </a:r>
                <a:r>
                  <a:rPr lang="en-US" altLang="zh-CN" dirty="0"/>
                  <a:t>()</a:t>
                </a:r>
                <a:endParaRPr lang="zh-CN" altLang="en-US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490713F-F180-FB28-0846-C3D697C1409E}"/>
                  </a:ext>
                </a:extLst>
              </p:cNvPr>
              <p:cNvSpPr txBox="1"/>
              <p:nvPr/>
            </p:nvSpPr>
            <p:spPr>
              <a:xfrm>
                <a:off x="1287109" y="997791"/>
                <a:ext cx="17826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kern/fs/</a:t>
                </a:r>
                <a:r>
                  <a:rPr lang="en-US" altLang="zh-CN" sz="1400" dirty="0" err="1"/>
                  <a:t>syscall.c</a:t>
                </a:r>
                <a:endParaRPr lang="zh-CN" altLang="en-US" sz="1400" dirty="0"/>
              </a:p>
            </p:txBody>
          </p:sp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27A83135-6B55-E763-03AA-3DADD72B3C7D}"/>
                </a:ext>
              </a:extLst>
            </p:cNvPr>
            <p:cNvCxnSpPr>
              <a:cxnSpLocks/>
              <a:stCxn id="50" idx="3"/>
              <a:endCxn id="62" idx="1"/>
            </p:cNvCxnSpPr>
            <p:nvPr/>
          </p:nvCxnSpPr>
          <p:spPr>
            <a:xfrm>
              <a:off x="3124049" y="1911691"/>
              <a:ext cx="453530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89B2713-2FC6-2A3C-2165-1ED8AC7D04F7}"/>
                </a:ext>
              </a:extLst>
            </p:cNvPr>
            <p:cNvGrpSpPr/>
            <p:nvPr/>
          </p:nvGrpSpPr>
          <p:grpSpPr>
            <a:xfrm>
              <a:off x="5733318" y="1396395"/>
              <a:ext cx="1782618" cy="699962"/>
              <a:chOff x="1287109" y="997791"/>
              <a:chExt cx="1782618" cy="699962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DD2827-2839-729F-299C-874B785BEF8A}"/>
                  </a:ext>
                </a:extLst>
              </p:cNvPr>
              <p:cNvSpPr txBox="1"/>
              <p:nvPr/>
            </p:nvSpPr>
            <p:spPr>
              <a:xfrm>
                <a:off x="1327314" y="1328421"/>
                <a:ext cx="1702209" cy="3693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err="1"/>
                  <a:t>file_open</a:t>
                </a:r>
                <a:r>
                  <a:rPr lang="en-US" altLang="zh-CN" dirty="0"/>
                  <a:t>()</a:t>
                </a:r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5334AE-3E28-5D0B-6B97-D018EF7357FB}"/>
                  </a:ext>
                </a:extLst>
              </p:cNvPr>
              <p:cNvSpPr txBox="1"/>
              <p:nvPr/>
            </p:nvSpPr>
            <p:spPr>
              <a:xfrm>
                <a:off x="1287109" y="997791"/>
                <a:ext cx="17826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kern/fs/</a:t>
                </a:r>
                <a:r>
                  <a:rPr lang="en-US" altLang="zh-CN" sz="1400" dirty="0" err="1"/>
                  <a:t>file.c</a:t>
                </a:r>
                <a:endParaRPr lang="zh-CN" altLang="en-US" sz="1400" dirty="0"/>
              </a:p>
            </p:txBody>
          </p:sp>
        </p:grp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8E84EB8-1554-1032-E3FB-F6E4ABA63852}"/>
                </a:ext>
              </a:extLst>
            </p:cNvPr>
            <p:cNvCxnSpPr>
              <a:stCxn id="62" idx="3"/>
              <a:endCxn id="11" idx="1"/>
            </p:cNvCxnSpPr>
            <p:nvPr/>
          </p:nvCxnSpPr>
          <p:spPr>
            <a:xfrm>
              <a:off x="5279788" y="1911691"/>
              <a:ext cx="493735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A95279A0-43C8-19CD-1EA7-73DD0AD2E654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 flipH="1">
            <a:off x="3720896" y="1903990"/>
            <a:ext cx="3878050" cy="1052907"/>
          </a:xfrm>
          <a:prstGeom prst="bentConnector5">
            <a:avLst>
              <a:gd name="adj1" fmla="val -5895"/>
              <a:gd name="adj2" fmla="val 50000"/>
              <a:gd name="adj3" fmla="val 10589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002400-8798-2AC4-8468-E7E0871A742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423105" y="2956897"/>
            <a:ext cx="43342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C335468-C2DC-6079-5E4C-93A05951927A}"/>
              </a:ext>
            </a:extLst>
          </p:cNvPr>
          <p:cNvSpPr txBox="1"/>
          <p:nvPr/>
        </p:nvSpPr>
        <p:spPr>
          <a:xfrm>
            <a:off x="5784951" y="2655232"/>
            <a:ext cx="36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…</a:t>
            </a:r>
            <a:endParaRPr lang="zh-CN" altLang="en-US" sz="2400"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ECBEFB2C-8B45-476F-AAA5-64A2DF171FA3}"/>
              </a:ext>
            </a:extLst>
          </p:cNvPr>
          <p:cNvSpPr txBox="1"/>
          <p:nvPr/>
        </p:nvSpPr>
        <p:spPr>
          <a:xfrm>
            <a:off x="486393" y="333257"/>
            <a:ext cx="634620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打开文件流程</a:t>
            </a:r>
          </a:p>
        </p:txBody>
      </p:sp>
    </p:spTree>
    <p:extLst>
      <p:ext uri="{BB962C8B-B14F-4D97-AF65-F5344CB8AC3E}">
        <p14:creationId xmlns:p14="http://schemas.microsoft.com/office/powerpoint/2010/main" val="3336881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27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DC8CCE-3D82-A654-39E3-65AD4BE89420}"/>
              </a:ext>
            </a:extLst>
          </p:cNvPr>
          <p:cNvSpPr txBox="1"/>
          <p:nvPr/>
        </p:nvSpPr>
        <p:spPr>
          <a:xfrm>
            <a:off x="733529" y="3704300"/>
            <a:ext cx="781761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寻找对应打开文件的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，将其配置到之前分配的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file-&gt;node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中。将该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的状态设为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FD_OPENED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依次返回，最终返回该文件的文件描述符（也就是该文件在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fs_struct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中的索引值）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CC7395B-2698-220B-71DC-2D0AE2E934FC}"/>
              </a:ext>
            </a:extLst>
          </p:cNvPr>
          <p:cNvGrpSpPr/>
          <p:nvPr/>
        </p:nvGrpSpPr>
        <p:grpSpPr>
          <a:xfrm>
            <a:off x="1524951" y="2374676"/>
            <a:ext cx="6094097" cy="699962"/>
            <a:chOff x="1381635" y="1396395"/>
            <a:chExt cx="6094097" cy="699962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6A6B605-F4B6-8A58-EB6C-17EE98B3BE67}"/>
                </a:ext>
              </a:extLst>
            </p:cNvPr>
            <p:cNvGrpSpPr/>
            <p:nvPr/>
          </p:nvGrpSpPr>
          <p:grpSpPr>
            <a:xfrm>
              <a:off x="1381635" y="1396395"/>
              <a:ext cx="1782618" cy="699962"/>
              <a:chOff x="1287109" y="997791"/>
              <a:chExt cx="1782618" cy="699962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5BB3B5F-33FF-A471-0E13-39D825142E64}"/>
                  </a:ext>
                </a:extLst>
              </p:cNvPr>
              <p:cNvSpPr txBox="1"/>
              <p:nvPr/>
            </p:nvSpPr>
            <p:spPr>
              <a:xfrm>
                <a:off x="1327314" y="1328421"/>
                <a:ext cx="1702209" cy="3693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err="1"/>
                  <a:t>vsf_open</a:t>
                </a:r>
                <a:r>
                  <a:rPr lang="en-US" altLang="zh-CN" dirty="0"/>
                  <a:t>()</a:t>
                </a:r>
                <a:endParaRPr lang="zh-CN" altLang="en-US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CC2579D-B3B1-2946-83F0-A014D4486413}"/>
                  </a:ext>
                </a:extLst>
              </p:cNvPr>
              <p:cNvSpPr txBox="1"/>
              <p:nvPr/>
            </p:nvSpPr>
            <p:spPr>
              <a:xfrm>
                <a:off x="1287109" y="997791"/>
                <a:ext cx="17826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kern/fs/</a:t>
                </a:r>
                <a:r>
                  <a:rPr lang="en-US" altLang="zh-CN" sz="1400" dirty="0" err="1"/>
                  <a:t>vfs</a:t>
                </a:r>
                <a:r>
                  <a:rPr lang="en-US" altLang="zh-CN" sz="1400" dirty="0"/>
                  <a:t>/</a:t>
                </a:r>
                <a:r>
                  <a:rPr lang="en-US" altLang="zh-CN" sz="1400" dirty="0" err="1"/>
                  <a:t>vfsfile.c</a:t>
                </a:r>
                <a:endParaRPr lang="zh-CN" altLang="en-US" sz="1400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C7FAF92-5E93-DF1E-7BFD-9A1C866E779D}"/>
                </a:ext>
              </a:extLst>
            </p:cNvPr>
            <p:cNvGrpSpPr/>
            <p:nvPr/>
          </p:nvGrpSpPr>
          <p:grpSpPr>
            <a:xfrm>
              <a:off x="3537374" y="1396395"/>
              <a:ext cx="1782618" cy="699962"/>
              <a:chOff x="1287109" y="997791"/>
              <a:chExt cx="1782618" cy="699962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0F86F6F-CCD9-586A-59C1-D100D9C7169E}"/>
                  </a:ext>
                </a:extLst>
              </p:cNvPr>
              <p:cNvSpPr txBox="1"/>
              <p:nvPr/>
            </p:nvSpPr>
            <p:spPr>
              <a:xfrm>
                <a:off x="1327314" y="1328421"/>
                <a:ext cx="1702209" cy="369332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err="1"/>
                  <a:t>filemap_open</a:t>
                </a:r>
                <a:r>
                  <a:rPr lang="en-US" altLang="zh-CN" dirty="0"/>
                  <a:t>()</a:t>
                </a:r>
                <a:endParaRPr lang="zh-CN" altLang="en-US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490713F-F180-FB28-0846-C3D697C1409E}"/>
                  </a:ext>
                </a:extLst>
              </p:cNvPr>
              <p:cNvSpPr txBox="1"/>
              <p:nvPr/>
            </p:nvSpPr>
            <p:spPr>
              <a:xfrm>
                <a:off x="1287109" y="997791"/>
                <a:ext cx="17826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kern/fs/</a:t>
                </a:r>
                <a:r>
                  <a:rPr lang="en-US" altLang="zh-CN" sz="1400" dirty="0" err="1"/>
                  <a:t>file.c</a:t>
                </a:r>
                <a:endParaRPr lang="zh-CN" altLang="en-US" sz="1400" dirty="0"/>
              </a:p>
            </p:txBody>
          </p:sp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27A83135-6B55-E763-03AA-3DADD72B3C7D}"/>
                </a:ext>
              </a:extLst>
            </p:cNvPr>
            <p:cNvCxnSpPr>
              <a:cxnSpLocks/>
              <a:stCxn id="50" idx="3"/>
              <a:endCxn id="62" idx="1"/>
            </p:cNvCxnSpPr>
            <p:nvPr/>
          </p:nvCxnSpPr>
          <p:spPr>
            <a:xfrm>
              <a:off x="3124049" y="1911691"/>
              <a:ext cx="453530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DDD2827-2839-729F-299C-874B785BEF8A}"/>
                </a:ext>
              </a:extLst>
            </p:cNvPr>
            <p:cNvSpPr txBox="1"/>
            <p:nvPr/>
          </p:nvSpPr>
          <p:spPr>
            <a:xfrm>
              <a:off x="5773523" y="1727025"/>
              <a:ext cx="1702209" cy="3693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依次返回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8E84EB8-1554-1032-E3FB-F6E4ABA63852}"/>
                </a:ext>
              </a:extLst>
            </p:cNvPr>
            <p:cNvCxnSpPr>
              <a:cxnSpLocks/>
              <a:stCxn id="62" idx="3"/>
              <a:endCxn id="11" idx="1"/>
            </p:cNvCxnSpPr>
            <p:nvPr/>
          </p:nvCxnSpPr>
          <p:spPr>
            <a:xfrm>
              <a:off x="5279788" y="1911691"/>
              <a:ext cx="493735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0B3040B7-9DE4-4178-9F1C-08BCB8F6D762}"/>
              </a:ext>
            </a:extLst>
          </p:cNvPr>
          <p:cNvSpPr txBox="1"/>
          <p:nvPr/>
        </p:nvSpPr>
        <p:spPr>
          <a:xfrm>
            <a:off x="486393" y="333257"/>
            <a:ext cx="634620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打开文件流程</a:t>
            </a:r>
          </a:p>
        </p:txBody>
      </p:sp>
    </p:spTree>
    <p:extLst>
      <p:ext uri="{BB962C8B-B14F-4D97-AF65-F5344CB8AC3E}">
        <p14:creationId xmlns:p14="http://schemas.microsoft.com/office/powerpoint/2010/main" val="3156493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背景介绍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28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A1A8BB-68D3-0F26-5FD9-C8B0C87A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156"/>
            <a:ext cx="4614386" cy="41703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FB21B1-ABB2-2420-F69D-5341F5622B33}"/>
              </a:ext>
            </a:extLst>
          </p:cNvPr>
          <p:cNvSpPr txBox="1"/>
          <p:nvPr/>
        </p:nvSpPr>
        <p:spPr>
          <a:xfrm>
            <a:off x="5365744" y="2483428"/>
            <a:ext cx="2800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lain"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背景知识介绍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/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 startAt="2"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打开文件流程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 startAt="2"/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lain" startAt="2"/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实验讲解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03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34620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（练习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1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）读文件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29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4E5885-60B2-F81A-9A86-40B86EAC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9" y="1587695"/>
            <a:ext cx="5287570" cy="43856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F19666-7AEA-08F7-06FF-95EEE2ECF64D}"/>
              </a:ext>
            </a:extLst>
          </p:cNvPr>
          <p:cNvSpPr txBox="1"/>
          <p:nvPr/>
        </p:nvSpPr>
        <p:spPr>
          <a:xfrm>
            <a:off x="188119" y="1126190"/>
            <a:ext cx="30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kern/fs/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sysfile.c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sysfile_read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9DD3B4-A7DF-CAF1-BEA6-2D2A28D77806}"/>
              </a:ext>
            </a:extLst>
          </p:cNvPr>
          <p:cNvSpPr txBox="1"/>
          <p:nvPr/>
        </p:nvSpPr>
        <p:spPr>
          <a:xfrm>
            <a:off x="5211954" y="1320906"/>
            <a:ext cx="36960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一次最多读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IOBUF_SIZE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长度的数据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7DC64A-4836-A94B-EF45-BBF6D6B5ED25}"/>
              </a:ext>
            </a:extLst>
          </p:cNvPr>
          <p:cNvSpPr txBox="1"/>
          <p:nvPr/>
        </p:nvSpPr>
        <p:spPr>
          <a:xfrm>
            <a:off x="5278288" y="3410520"/>
            <a:ext cx="367759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再通过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copy_to_user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buffer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中刚刚读出的数据加载到进程的内存空间中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更新变量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248B83-91F4-7543-4957-165413AB0232}"/>
              </a:ext>
            </a:extLst>
          </p:cNvPr>
          <p:cNvSpPr/>
          <p:nvPr/>
        </p:nvSpPr>
        <p:spPr>
          <a:xfrm>
            <a:off x="683491" y="1786752"/>
            <a:ext cx="2881745" cy="555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371C2F9-F9E9-5D04-5BE1-D4DC515C525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3565236" y="1644072"/>
            <a:ext cx="1646718" cy="42033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3E7A9F3-0B92-A054-EAD8-589459B88938}"/>
              </a:ext>
            </a:extLst>
          </p:cNvPr>
          <p:cNvSpPr/>
          <p:nvPr/>
        </p:nvSpPr>
        <p:spPr>
          <a:xfrm>
            <a:off x="750861" y="2818781"/>
            <a:ext cx="4376139" cy="20949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7253761-2864-0B03-F1FA-31B6D81C84BD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>
            <a:off x="5127000" y="3866263"/>
            <a:ext cx="151288" cy="592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4AE7117-6E51-DD72-7339-E0D8D5D3836B}"/>
              </a:ext>
            </a:extLst>
          </p:cNvPr>
          <p:cNvSpPr txBox="1"/>
          <p:nvPr/>
        </p:nvSpPr>
        <p:spPr>
          <a:xfrm>
            <a:off x="5330790" y="5085639"/>
            <a:ext cx="358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循环直至全部读出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长度数据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BDEA8AA-6B4B-A3CC-B49A-8C3A7373759A}"/>
              </a:ext>
            </a:extLst>
          </p:cNvPr>
          <p:cNvSpPr/>
          <p:nvPr/>
        </p:nvSpPr>
        <p:spPr>
          <a:xfrm>
            <a:off x="455954" y="2388060"/>
            <a:ext cx="3765064" cy="231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9CBFB6E-CFD8-E58B-011C-4D5719A84EDA}"/>
              </a:ext>
            </a:extLst>
          </p:cNvPr>
          <p:cNvSpPr txBox="1"/>
          <p:nvPr/>
        </p:nvSpPr>
        <p:spPr>
          <a:xfrm>
            <a:off x="5211954" y="2172450"/>
            <a:ext cx="3743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对应的文件中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长度数据读取到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buffer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指向的空间中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C6EDF8D-5340-D108-63B3-7EDA750FCE33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 flipV="1">
            <a:off x="4221018" y="2495616"/>
            <a:ext cx="990936" cy="82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56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背景介绍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3</a:t>
            </a:fld>
            <a:endParaRPr lang="en-US" dirty="0"/>
          </a:p>
        </p:txBody>
      </p:sp>
      <p:sp>
        <p:nvSpPr>
          <p:cNvPr id="8" name="object 3"/>
          <p:cNvSpPr txBox="1"/>
          <p:nvPr/>
        </p:nvSpPr>
        <p:spPr>
          <a:xfrm>
            <a:off x="418198" y="2440065"/>
            <a:ext cx="8070798" cy="3275256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756285" lvl="1" indent="-287020" algn="just">
              <a:spcBef>
                <a:spcPts val="103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zh-CN" altLang="en-US" sz="2000" dirty="0">
                <a:latin typeface="微软雅黑"/>
              </a:rPr>
              <a:t>文件：</a:t>
            </a:r>
            <a:r>
              <a:rPr lang="en-US" altLang="zh-CN" sz="2000" dirty="0">
                <a:latin typeface="微软雅黑"/>
              </a:rPr>
              <a:t>UNIX</a:t>
            </a:r>
            <a:r>
              <a:rPr lang="zh-CN" altLang="en-US" sz="2000" dirty="0">
                <a:latin typeface="微软雅黑"/>
              </a:rPr>
              <a:t>文件中的内容可理解为是一有序字节</a:t>
            </a:r>
            <a:r>
              <a:rPr lang="en-US" altLang="zh-CN" sz="2000" dirty="0">
                <a:latin typeface="微软雅黑"/>
              </a:rPr>
              <a:t>buffer</a:t>
            </a:r>
            <a:r>
              <a:rPr lang="zh-CN" altLang="en-US" sz="2000" dirty="0">
                <a:latin typeface="微软雅黑"/>
              </a:rPr>
              <a:t>，文件都有一个方便应用程序识别的文件名称</a:t>
            </a:r>
            <a:endParaRPr lang="en-US" altLang="zh-CN" sz="2000" dirty="0">
              <a:latin typeface="微软雅黑"/>
            </a:endParaRPr>
          </a:p>
          <a:p>
            <a:pPr marL="756285" lvl="1" indent="-287020" algn="just">
              <a:spcBef>
                <a:spcPts val="103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zh-CN" altLang="en-US" sz="2000" dirty="0">
                <a:latin typeface="微软雅黑"/>
              </a:rPr>
              <a:t>目录项</a:t>
            </a:r>
            <a:r>
              <a:rPr lang="en-US" altLang="zh-CN" sz="2000" dirty="0">
                <a:latin typeface="微软雅黑"/>
              </a:rPr>
              <a:t>:</a:t>
            </a:r>
            <a:r>
              <a:rPr lang="zh-CN" altLang="en-US" sz="2000" dirty="0">
                <a:latin typeface="微软雅黑"/>
              </a:rPr>
              <a:t>目录项是目录的组成部分。如一个文件路径名是“</a:t>
            </a:r>
            <a:r>
              <a:rPr lang="en-US" altLang="zh-CN" sz="2000" dirty="0">
                <a:latin typeface="微软雅黑"/>
              </a:rPr>
              <a:t>/test/</a:t>
            </a:r>
            <a:r>
              <a:rPr lang="en-US" altLang="zh-CN" sz="2000" dirty="0" err="1">
                <a:latin typeface="微软雅黑"/>
              </a:rPr>
              <a:t>testfile</a:t>
            </a:r>
            <a:r>
              <a:rPr lang="en-US" altLang="zh-CN" sz="2000" dirty="0">
                <a:latin typeface="微软雅黑"/>
              </a:rPr>
              <a:t>”</a:t>
            </a:r>
            <a:r>
              <a:rPr lang="zh-CN" altLang="en-US" sz="2000" dirty="0">
                <a:latin typeface="微软雅黑"/>
              </a:rPr>
              <a:t>，则包含的目录项为：根目录“</a:t>
            </a:r>
            <a:r>
              <a:rPr lang="en-US" altLang="zh-CN" sz="2000" dirty="0">
                <a:latin typeface="微软雅黑"/>
              </a:rPr>
              <a:t>/”</a:t>
            </a:r>
            <a:r>
              <a:rPr lang="zh-CN" altLang="en-US" sz="2000" dirty="0">
                <a:latin typeface="微软雅黑"/>
              </a:rPr>
              <a:t>，目录“</a:t>
            </a:r>
            <a:r>
              <a:rPr lang="en-US" altLang="zh-CN" sz="2000" dirty="0">
                <a:latin typeface="微软雅黑"/>
              </a:rPr>
              <a:t>test”</a:t>
            </a:r>
            <a:r>
              <a:rPr lang="zh-CN" altLang="en-US" sz="2000" dirty="0">
                <a:latin typeface="微软雅黑"/>
              </a:rPr>
              <a:t>和文件“</a:t>
            </a:r>
            <a:r>
              <a:rPr lang="en-US" altLang="zh-CN" sz="2000" dirty="0" err="1">
                <a:latin typeface="微软雅黑"/>
              </a:rPr>
              <a:t>testfile</a:t>
            </a:r>
            <a:r>
              <a:rPr lang="en-US" altLang="zh-CN" sz="2000" dirty="0">
                <a:latin typeface="微软雅黑"/>
              </a:rPr>
              <a:t>”</a:t>
            </a:r>
            <a:r>
              <a:rPr lang="zh-CN" altLang="en-US" sz="2000" dirty="0">
                <a:latin typeface="微软雅黑"/>
              </a:rPr>
              <a:t>，这三个都是目录项。</a:t>
            </a:r>
            <a:endParaRPr lang="en-US" altLang="zh-CN" sz="2000" dirty="0">
              <a:latin typeface="微软雅黑"/>
            </a:endParaRPr>
          </a:p>
          <a:p>
            <a:pPr marL="756285" lvl="1" indent="-287020" algn="just">
              <a:spcBef>
                <a:spcPts val="103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zh-CN" altLang="en-US" sz="2000" dirty="0">
                <a:latin typeface="微软雅黑"/>
              </a:rPr>
              <a:t>索引节点：</a:t>
            </a:r>
            <a:r>
              <a:rPr lang="en-US" altLang="zh-CN" sz="2000" dirty="0">
                <a:latin typeface="微软雅黑"/>
              </a:rPr>
              <a:t>UNIX</a:t>
            </a:r>
            <a:r>
              <a:rPr lang="zh-CN" altLang="en-US" sz="2000" dirty="0">
                <a:latin typeface="微软雅黑"/>
              </a:rPr>
              <a:t>将文件的相关元数据信息存储在一个单独的数据结构中，该结构被称为索引节点。</a:t>
            </a:r>
            <a:endParaRPr lang="en-US" altLang="zh-CN" sz="2000" dirty="0">
              <a:latin typeface="微软雅黑"/>
            </a:endParaRPr>
          </a:p>
          <a:p>
            <a:pPr marL="756285" lvl="1" indent="-287020" algn="just">
              <a:spcBef>
                <a:spcPts val="103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lang="zh-CN" altLang="en-US" sz="2000" dirty="0">
                <a:latin typeface="微软雅黑"/>
              </a:rPr>
              <a:t>安装点：文件系统被安装在一个特定的文件路径位置，这个位置就是安装点。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AAFAD5-5C5D-C476-946F-45538C1FF04D}"/>
              </a:ext>
            </a:extLst>
          </p:cNvPr>
          <p:cNvSpPr txBox="1"/>
          <p:nvPr/>
        </p:nvSpPr>
        <p:spPr>
          <a:xfrm>
            <a:off x="418198" y="1417375"/>
            <a:ext cx="7264492" cy="99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b="1" dirty="0" err="1">
                <a:effectLst/>
                <a:latin typeface="Helvetica Neue"/>
              </a:rPr>
              <a:t>ucore</a:t>
            </a:r>
            <a:r>
              <a:rPr lang="zh-CN" altLang="en-US" sz="2400" b="1" dirty="0">
                <a:effectLst/>
                <a:latin typeface="Helvetica Neue"/>
              </a:rPr>
              <a:t>的文件系统源于传统的</a:t>
            </a:r>
            <a:r>
              <a:rPr lang="en-US" altLang="zh-CN" sz="2400" b="1" dirty="0">
                <a:effectLst/>
                <a:latin typeface="Helvetica Neue"/>
              </a:rPr>
              <a:t>UNIX</a:t>
            </a:r>
            <a:r>
              <a:rPr lang="zh-CN" altLang="en-US" sz="2400" b="1" dirty="0">
                <a:effectLst/>
                <a:latin typeface="Helvetica Neue"/>
              </a:rPr>
              <a:t>文件系统</a:t>
            </a:r>
            <a:r>
              <a:rPr lang="zh-CN" altLang="en-US" sz="2400" b="1" dirty="0">
                <a:latin typeface="Helvetica Neue"/>
              </a:rPr>
              <a:t>设计</a:t>
            </a:r>
            <a:endParaRPr lang="en-US" altLang="zh-CN" sz="2400" b="1" dirty="0">
              <a:effectLst/>
              <a:latin typeface="Helvetica Neue"/>
            </a:endParaRPr>
          </a:p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b="1" dirty="0">
                <a:effectLst/>
                <a:latin typeface="Helvetica Neue"/>
              </a:rPr>
              <a:t>UNIX</a:t>
            </a:r>
            <a:r>
              <a:rPr lang="zh-CN" altLang="en-US" sz="2400" b="1" dirty="0">
                <a:effectLst/>
                <a:latin typeface="Helvetica Neue"/>
              </a:rPr>
              <a:t>提出了四个文件系统抽象概念</a:t>
            </a:r>
            <a:endParaRPr lang="zh-CN" altLang="en-US" sz="2400" b="1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04390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30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F19666-7AEA-08F7-06FF-95EEE2ECF64D}"/>
              </a:ext>
            </a:extLst>
          </p:cNvPr>
          <p:cNvSpPr txBox="1"/>
          <p:nvPr/>
        </p:nvSpPr>
        <p:spPr>
          <a:xfrm>
            <a:off x="188119" y="1126190"/>
            <a:ext cx="30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kern/fs/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69F227-5DC0-518C-F4AC-D5631C148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9" y="1465451"/>
            <a:ext cx="5522732" cy="44501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9FC108-CA18-2269-7891-4448527A862D}"/>
              </a:ext>
            </a:extLst>
          </p:cNvPr>
          <p:cNvSpPr/>
          <p:nvPr/>
        </p:nvSpPr>
        <p:spPr>
          <a:xfrm>
            <a:off x="486393" y="2373014"/>
            <a:ext cx="2965019" cy="53155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B26C62-29DF-AFD9-4CE9-7B61D214D726}"/>
              </a:ext>
            </a:extLst>
          </p:cNvPr>
          <p:cNvSpPr txBox="1"/>
          <p:nvPr/>
        </p:nvSpPr>
        <p:spPr>
          <a:xfrm>
            <a:off x="4572000" y="2454123"/>
            <a:ext cx="32297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通过文件描述符获取对应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file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96D5E2D-B01B-E6B5-50C5-19A9D4F4A206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3451412" y="2638789"/>
            <a:ext cx="1120588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3F2EFCF-3914-13D1-D9E0-53D6EA66C55A}"/>
              </a:ext>
            </a:extLst>
          </p:cNvPr>
          <p:cNvSpPr/>
          <p:nvPr/>
        </p:nvSpPr>
        <p:spPr>
          <a:xfrm>
            <a:off x="486393" y="3953436"/>
            <a:ext cx="2965019" cy="360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E0F50EC-ACAE-949E-CF7B-C06210D093F5}"/>
              </a:ext>
            </a:extLst>
          </p:cNvPr>
          <p:cNvSpPr txBox="1"/>
          <p:nvPr/>
        </p:nvSpPr>
        <p:spPr>
          <a:xfrm>
            <a:off x="4572000" y="4196677"/>
            <a:ext cx="40324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将该文件对应数据信息读取到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iob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EF18EA2-E557-852B-FAFC-C1E68E4135BE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3451412" y="4133522"/>
            <a:ext cx="1120588" cy="2478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E533923A-ACF8-33D3-2D42-11B169D1BD42}"/>
              </a:ext>
            </a:extLst>
          </p:cNvPr>
          <p:cNvSpPr/>
          <p:nvPr/>
        </p:nvSpPr>
        <p:spPr>
          <a:xfrm>
            <a:off x="486392" y="3404019"/>
            <a:ext cx="296501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309FE0A-0717-4901-EE07-84ABD099BB2E}"/>
              </a:ext>
            </a:extLst>
          </p:cNvPr>
          <p:cNvCxnSpPr/>
          <p:nvPr/>
        </p:nvCxnSpPr>
        <p:spPr>
          <a:xfrm flipV="1">
            <a:off x="3464690" y="3596236"/>
            <a:ext cx="1120588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2A15D10-964A-E014-82AE-39F4651599D3}"/>
              </a:ext>
            </a:extLst>
          </p:cNvPr>
          <p:cNvSpPr txBox="1"/>
          <p:nvPr/>
        </p:nvSpPr>
        <p:spPr>
          <a:xfrm>
            <a:off x="4572000" y="3417733"/>
            <a:ext cx="20260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打开文件计数加一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EFF388B-FE43-E049-F0A5-D937ADCE4B1C}"/>
              </a:ext>
            </a:extLst>
          </p:cNvPr>
          <p:cNvSpPr/>
          <p:nvPr/>
        </p:nvSpPr>
        <p:spPr>
          <a:xfrm>
            <a:off x="486392" y="5207883"/>
            <a:ext cx="2965019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F3719BA-D91B-6277-BDA5-54D6FAD07233}"/>
              </a:ext>
            </a:extLst>
          </p:cNvPr>
          <p:cNvCxnSpPr/>
          <p:nvPr/>
        </p:nvCxnSpPr>
        <p:spPr>
          <a:xfrm flipV="1">
            <a:off x="3464690" y="5400100"/>
            <a:ext cx="1120588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0C8DA3E-5BEA-3D56-2882-544DD6456432}"/>
              </a:ext>
            </a:extLst>
          </p:cNvPr>
          <p:cNvSpPr txBox="1"/>
          <p:nvPr/>
        </p:nvSpPr>
        <p:spPr>
          <a:xfrm>
            <a:off x="4572000" y="5221597"/>
            <a:ext cx="20260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打开文件计数减一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415EC76C-1FE3-417B-9856-19995DBC9D50}"/>
              </a:ext>
            </a:extLst>
          </p:cNvPr>
          <p:cNvSpPr txBox="1"/>
          <p:nvPr/>
        </p:nvSpPr>
        <p:spPr>
          <a:xfrm>
            <a:off x="486393" y="333257"/>
            <a:ext cx="634620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（练习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1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）读文件</a:t>
            </a:r>
          </a:p>
        </p:txBody>
      </p:sp>
    </p:spTree>
    <p:extLst>
      <p:ext uri="{BB962C8B-B14F-4D97-AF65-F5344CB8AC3E}">
        <p14:creationId xmlns:p14="http://schemas.microsoft.com/office/powerpoint/2010/main" val="3561569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31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9F5C9B-6CA0-ACDF-F4F5-2B06902B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9" y="1495522"/>
            <a:ext cx="4225194" cy="9446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A26F40-5245-1269-93D7-32FB452DB183}"/>
              </a:ext>
            </a:extLst>
          </p:cNvPr>
          <p:cNvSpPr txBox="1"/>
          <p:nvPr/>
        </p:nvSpPr>
        <p:spPr>
          <a:xfrm>
            <a:off x="188119" y="1126190"/>
            <a:ext cx="30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kern/fs/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sfs_inode.c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7C939D2-141C-A353-FA61-82DAE32A9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19" y="2440179"/>
            <a:ext cx="6346208" cy="301717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1987BF7-3115-7C4C-5AE5-5239A8836451}"/>
              </a:ext>
            </a:extLst>
          </p:cNvPr>
          <p:cNvSpPr/>
          <p:nvPr/>
        </p:nvSpPr>
        <p:spPr>
          <a:xfrm>
            <a:off x="818206" y="3854824"/>
            <a:ext cx="5716121" cy="360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46E74B-D912-4C29-9099-B4390C20D78F}"/>
              </a:ext>
            </a:extLst>
          </p:cNvPr>
          <p:cNvSpPr txBox="1"/>
          <p:nvPr/>
        </p:nvSpPr>
        <p:spPr>
          <a:xfrm>
            <a:off x="2757014" y="4974987"/>
            <a:ext cx="56007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实验需要修改的函数。需要实现的功能是：从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对应的文件中，依照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iob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的限制读取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长度数据，存放在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io_base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E974C01-F82C-5AC0-37AB-E4B3A7BAF552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3676267" y="4214996"/>
            <a:ext cx="1881097" cy="7599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2">
            <a:extLst>
              <a:ext uri="{FF2B5EF4-FFF2-40B4-BE49-F238E27FC236}">
                <a16:creationId xmlns:a16="http://schemas.microsoft.com/office/drawing/2014/main" id="{245C4409-633F-4C7E-AADE-2CFB63AC63C7}"/>
              </a:ext>
            </a:extLst>
          </p:cNvPr>
          <p:cNvSpPr txBox="1"/>
          <p:nvPr/>
        </p:nvSpPr>
        <p:spPr>
          <a:xfrm>
            <a:off x="486393" y="333257"/>
            <a:ext cx="634620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（练习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1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）读文件</a:t>
            </a:r>
          </a:p>
        </p:txBody>
      </p:sp>
    </p:spTree>
    <p:extLst>
      <p:ext uri="{BB962C8B-B14F-4D97-AF65-F5344CB8AC3E}">
        <p14:creationId xmlns:p14="http://schemas.microsoft.com/office/powerpoint/2010/main" val="789284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32</a:t>
            </a:fld>
            <a:endParaRPr 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F1DBFC3-5E49-465D-421B-CE3AC9E30F16}"/>
              </a:ext>
            </a:extLst>
          </p:cNvPr>
          <p:cNvGrpSpPr/>
          <p:nvPr/>
        </p:nvGrpSpPr>
        <p:grpSpPr>
          <a:xfrm>
            <a:off x="394241" y="2077928"/>
            <a:ext cx="8355518" cy="3800820"/>
            <a:chOff x="188118" y="1542472"/>
            <a:chExt cx="8355518" cy="380082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C4EEDBB-1C76-4F43-1AF1-2F59A38257A2}"/>
                </a:ext>
              </a:extLst>
            </p:cNvPr>
            <p:cNvSpPr txBox="1"/>
            <p:nvPr/>
          </p:nvSpPr>
          <p:spPr>
            <a:xfrm>
              <a:off x="188119" y="1542472"/>
              <a:ext cx="8355517" cy="1022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sfs_bmap_load_nolock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(struct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sfs_fs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*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struct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sfs_inode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*sin, uint32_t index, uint32_t *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ino_store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marL="742950" lvl="1" indent="-285750">
                <a:lnSpc>
                  <a:spcPct val="125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将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sfs_inode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的第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index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位置对应的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的索引值取出存到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ino_store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2F14A1A-2D74-B701-1D00-281CAD31EB0B}"/>
                </a:ext>
              </a:extLst>
            </p:cNvPr>
            <p:cNvSpPr txBox="1"/>
            <p:nvPr/>
          </p:nvSpPr>
          <p:spPr>
            <a:xfrm>
              <a:off x="188118" y="2844224"/>
              <a:ext cx="8355517" cy="106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sfs_rbuf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(struct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sfs_fs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*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void *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buf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size_t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len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uint32_t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blkno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off_t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offset)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25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读取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文件系统中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blkno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指向的磁盘块中的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len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长度数据，并存放在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buf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指针指向的区域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C4A822B-A762-8702-9948-3F2AA4C7A333}"/>
                </a:ext>
              </a:extLst>
            </p:cNvPr>
            <p:cNvSpPr txBox="1"/>
            <p:nvPr/>
          </p:nvSpPr>
          <p:spPr>
            <a:xfrm>
              <a:off x="188118" y="4282296"/>
              <a:ext cx="8355517" cy="106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sfs_rblock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(struct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sfs_fs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*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void *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buf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uint32_t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blkno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uint32_t </a:t>
              </a:r>
              <a:r>
                <a:rPr lang="en-US" altLang="zh-CN" sz="16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nblks</a:t>
              </a:r>
              <a:r>
                <a:rPr lang="en-US" altLang="zh-CN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ct val="125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读取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文件系统中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blkno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指向的磁盘块中连续的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nblks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个块数据，并存放在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buf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指针指向的区域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A4D9929-F1F8-F135-074B-020691B4E546}"/>
              </a:ext>
            </a:extLst>
          </p:cNvPr>
          <p:cNvSpPr txBox="1"/>
          <p:nvPr/>
        </p:nvSpPr>
        <p:spPr>
          <a:xfrm>
            <a:off x="394241" y="1464267"/>
            <a:ext cx="3144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练习一中涉及的重要函数：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46EA985-FAD5-4113-922D-765BA1F9F184}"/>
              </a:ext>
            </a:extLst>
          </p:cNvPr>
          <p:cNvSpPr txBox="1"/>
          <p:nvPr/>
        </p:nvSpPr>
        <p:spPr>
          <a:xfrm>
            <a:off x="486393" y="333257"/>
            <a:ext cx="634620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（练习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1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）读文件</a:t>
            </a:r>
          </a:p>
        </p:txBody>
      </p:sp>
    </p:spTree>
    <p:extLst>
      <p:ext uri="{BB962C8B-B14F-4D97-AF65-F5344CB8AC3E}">
        <p14:creationId xmlns:p14="http://schemas.microsoft.com/office/powerpoint/2010/main" val="4178492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33</a:t>
            </a:fld>
            <a:endParaRPr 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673E52C-3B3A-674C-7E04-360F60E3CB6E}"/>
              </a:ext>
            </a:extLst>
          </p:cNvPr>
          <p:cNvGrpSpPr/>
          <p:nvPr/>
        </p:nvGrpSpPr>
        <p:grpSpPr>
          <a:xfrm>
            <a:off x="0" y="1417332"/>
            <a:ext cx="8984344" cy="4248801"/>
            <a:chOff x="-1" y="1417332"/>
            <a:chExt cx="9534303" cy="424880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D95FEA9-42D9-9BAB-7B6D-F91DFDE47913}"/>
                </a:ext>
              </a:extLst>
            </p:cNvPr>
            <p:cNvGrpSpPr/>
            <p:nvPr/>
          </p:nvGrpSpPr>
          <p:grpSpPr>
            <a:xfrm>
              <a:off x="-1" y="1541710"/>
              <a:ext cx="2790906" cy="3774580"/>
              <a:chOff x="60877" y="1428977"/>
              <a:chExt cx="2790906" cy="3774580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723D550-4B2E-B568-ECF2-DF82DC96D751}"/>
                  </a:ext>
                </a:extLst>
              </p:cNvPr>
              <p:cNvSpPr/>
              <p:nvPr/>
            </p:nvSpPr>
            <p:spPr>
              <a:xfrm>
                <a:off x="1238136" y="1823863"/>
                <a:ext cx="1613647" cy="337969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7AD30E7-8D04-F033-24C0-D1AF65A45CD9}"/>
                  </a:ext>
                </a:extLst>
              </p:cNvPr>
              <p:cNvSpPr txBox="1"/>
              <p:nvPr/>
            </p:nvSpPr>
            <p:spPr>
              <a:xfrm>
                <a:off x="1755047" y="1428977"/>
                <a:ext cx="579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file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EAB2AA79-B300-8953-DEA1-FAFC9F8835F4}"/>
                  </a:ext>
                </a:extLst>
              </p:cNvPr>
              <p:cNvCxnSpPr/>
              <p:nvPr/>
            </p:nvCxnSpPr>
            <p:spPr>
              <a:xfrm>
                <a:off x="553936" y="2603794"/>
                <a:ext cx="684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CE3C7ED-B9F4-CFA1-37D1-856283ED24D2}"/>
                  </a:ext>
                </a:extLst>
              </p:cNvPr>
              <p:cNvSpPr txBox="1"/>
              <p:nvPr/>
            </p:nvSpPr>
            <p:spPr>
              <a:xfrm>
                <a:off x="103380" y="2261357"/>
                <a:ext cx="811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offset</a:t>
                </a:r>
                <a:endParaRPr lang="zh-CN" altLang="en-US" dirty="0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E9D24E87-5275-833D-B633-1972BB24094B}"/>
                  </a:ext>
                </a:extLst>
              </p:cNvPr>
              <p:cNvCxnSpPr/>
              <p:nvPr/>
            </p:nvCxnSpPr>
            <p:spPr>
              <a:xfrm>
                <a:off x="553936" y="4112785"/>
                <a:ext cx="684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EA7309C-DA10-BC68-6A7F-F5A580B379D7}"/>
                  </a:ext>
                </a:extLst>
              </p:cNvPr>
              <p:cNvSpPr txBox="1"/>
              <p:nvPr/>
            </p:nvSpPr>
            <p:spPr>
              <a:xfrm>
                <a:off x="60877" y="3743453"/>
                <a:ext cx="10578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endpos</a:t>
                </a:r>
                <a:endParaRPr lang="zh-CN" altLang="en-US" dirty="0"/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87296C9-4ED9-029C-3469-5AC2EF59D49E}"/>
                  </a:ext>
                </a:extLst>
              </p:cNvPr>
              <p:cNvCxnSpPr/>
              <p:nvPr/>
            </p:nvCxnSpPr>
            <p:spPr>
              <a:xfrm>
                <a:off x="1238136" y="2603794"/>
                <a:ext cx="161364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F9E989F1-DFDA-DF3A-56DA-896C3EF90275}"/>
                  </a:ext>
                </a:extLst>
              </p:cNvPr>
              <p:cNvCxnSpPr/>
              <p:nvPr/>
            </p:nvCxnSpPr>
            <p:spPr>
              <a:xfrm>
                <a:off x="1238136" y="4112785"/>
                <a:ext cx="161364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EC162B8-AF6E-D9CD-5391-601A714BBBFC}"/>
                </a:ext>
              </a:extLst>
            </p:cNvPr>
            <p:cNvGrpSpPr/>
            <p:nvPr/>
          </p:nvGrpSpPr>
          <p:grpSpPr>
            <a:xfrm>
              <a:off x="2910326" y="1417332"/>
              <a:ext cx="3025382" cy="4248801"/>
              <a:chOff x="4674295" y="1697405"/>
              <a:chExt cx="3025382" cy="4248801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0B3AFEE-55DD-9A67-DF60-6B7B665C0F44}"/>
                  </a:ext>
                </a:extLst>
              </p:cNvPr>
              <p:cNvSpPr/>
              <p:nvPr/>
            </p:nvSpPr>
            <p:spPr>
              <a:xfrm>
                <a:off x="6281379" y="1697405"/>
                <a:ext cx="1418298" cy="424337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0F3658E-197E-4B79-FCD8-35C1440F93FB}"/>
                  </a:ext>
                </a:extLst>
              </p:cNvPr>
              <p:cNvSpPr txBox="1"/>
              <p:nvPr/>
            </p:nvSpPr>
            <p:spPr>
              <a:xfrm>
                <a:off x="6281379" y="1743043"/>
                <a:ext cx="1418298" cy="699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35C4AF8-7802-72AA-CE0B-339CAEF04317}"/>
                  </a:ext>
                </a:extLst>
              </p:cNvPr>
              <p:cNvSpPr txBox="1"/>
              <p:nvPr/>
            </p:nvSpPr>
            <p:spPr>
              <a:xfrm>
                <a:off x="6281379" y="2442729"/>
                <a:ext cx="1418298" cy="6996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98A9E5D-5CC4-65D0-CEFB-E52E7CC0E56A}"/>
                  </a:ext>
                </a:extLst>
              </p:cNvPr>
              <p:cNvSpPr txBox="1"/>
              <p:nvPr/>
            </p:nvSpPr>
            <p:spPr>
              <a:xfrm>
                <a:off x="6281379" y="3142415"/>
                <a:ext cx="1418298" cy="699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55DF3AA-9297-0FEC-5152-01076EA18AEB}"/>
                  </a:ext>
                </a:extLst>
              </p:cNvPr>
              <p:cNvSpPr txBox="1"/>
              <p:nvPr/>
            </p:nvSpPr>
            <p:spPr>
              <a:xfrm>
                <a:off x="6281379" y="3847532"/>
                <a:ext cx="1418298" cy="6996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9004C60-F8FE-B910-E575-4E0D362E557B}"/>
                  </a:ext>
                </a:extLst>
              </p:cNvPr>
              <p:cNvSpPr txBox="1"/>
              <p:nvPr/>
            </p:nvSpPr>
            <p:spPr>
              <a:xfrm>
                <a:off x="6281379" y="4547218"/>
                <a:ext cx="1418298" cy="6996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0D4B3D7-F679-CA8F-4CA2-6C2C67B62F08}"/>
                  </a:ext>
                </a:extLst>
              </p:cNvPr>
              <p:cNvSpPr txBox="1"/>
              <p:nvPr/>
            </p:nvSpPr>
            <p:spPr>
              <a:xfrm>
                <a:off x="6281379" y="5246520"/>
                <a:ext cx="1418298" cy="6996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2" name="箭头: 左弧形 31">
                <a:extLst>
                  <a:ext uri="{FF2B5EF4-FFF2-40B4-BE49-F238E27FC236}">
                    <a16:creationId xmlns:a16="http://schemas.microsoft.com/office/drawing/2014/main" id="{7DD06FC0-618D-44DF-556B-A9C70B6FD76C}"/>
                  </a:ext>
                </a:extLst>
              </p:cNvPr>
              <p:cNvSpPr/>
              <p:nvPr/>
            </p:nvSpPr>
            <p:spPr>
              <a:xfrm>
                <a:off x="5782234" y="3030072"/>
                <a:ext cx="518079" cy="923363"/>
              </a:xfrm>
              <a:prstGeom prst="curved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  <p:sp>
            <p:nvSpPr>
              <p:cNvPr id="34" name="箭头: 左弧形 33">
                <a:extLst>
                  <a:ext uri="{FF2B5EF4-FFF2-40B4-BE49-F238E27FC236}">
                    <a16:creationId xmlns:a16="http://schemas.microsoft.com/office/drawing/2014/main" id="{03DBF1D3-A10E-1760-1804-1631BAD9550C}"/>
                  </a:ext>
                </a:extLst>
              </p:cNvPr>
              <p:cNvSpPr/>
              <p:nvPr/>
            </p:nvSpPr>
            <p:spPr>
              <a:xfrm>
                <a:off x="5763300" y="4426223"/>
                <a:ext cx="518079" cy="923363"/>
              </a:xfrm>
              <a:prstGeom prst="curved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0E2E6456-412F-D7F8-F095-D223528F9961}"/>
                  </a:ext>
                </a:extLst>
              </p:cNvPr>
              <p:cNvCxnSpPr/>
              <p:nvPr/>
            </p:nvCxnSpPr>
            <p:spPr>
              <a:xfrm>
                <a:off x="5593976" y="2631713"/>
                <a:ext cx="684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B720D2B7-05B8-081C-2AF8-B148648495FE}"/>
                  </a:ext>
                </a:extLst>
              </p:cNvPr>
              <p:cNvSpPr txBox="1"/>
              <p:nvPr/>
            </p:nvSpPr>
            <p:spPr>
              <a:xfrm>
                <a:off x="5143420" y="2289276"/>
                <a:ext cx="811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offset</a:t>
                </a:r>
                <a:endParaRPr lang="zh-CN" altLang="en-US" dirty="0"/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B0DE5C7D-11AC-A734-C8AA-C2F741E0E0E2}"/>
                  </a:ext>
                </a:extLst>
              </p:cNvPr>
              <p:cNvCxnSpPr/>
              <p:nvPr/>
            </p:nvCxnSpPr>
            <p:spPr>
              <a:xfrm>
                <a:off x="5589654" y="5534252"/>
                <a:ext cx="684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E311CFD-99D7-E322-710F-824DE6E1055B}"/>
                  </a:ext>
                </a:extLst>
              </p:cNvPr>
              <p:cNvSpPr txBox="1"/>
              <p:nvPr/>
            </p:nvSpPr>
            <p:spPr>
              <a:xfrm>
                <a:off x="4674295" y="5164920"/>
                <a:ext cx="1318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offset+size</a:t>
                </a:r>
                <a:endParaRPr lang="zh-CN" altLang="en-US" dirty="0"/>
              </a:p>
            </p:txBody>
          </p:sp>
        </p:grpSp>
        <p:sp>
          <p:nvSpPr>
            <p:cNvPr id="41" name="箭头: 右 40">
              <a:extLst>
                <a:ext uri="{FF2B5EF4-FFF2-40B4-BE49-F238E27FC236}">
                  <a16:creationId xmlns:a16="http://schemas.microsoft.com/office/drawing/2014/main" id="{8599769E-84CD-F36E-DE56-940FC6506926}"/>
                </a:ext>
              </a:extLst>
            </p:cNvPr>
            <p:cNvSpPr/>
            <p:nvPr/>
          </p:nvSpPr>
          <p:spPr>
            <a:xfrm>
              <a:off x="2886637" y="3339807"/>
              <a:ext cx="811466" cy="444441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6676763-0CC1-8AEE-8417-A1B2FDBE726E}"/>
                </a:ext>
              </a:extLst>
            </p:cNvPr>
            <p:cNvSpPr txBox="1"/>
            <p:nvPr/>
          </p:nvSpPr>
          <p:spPr>
            <a:xfrm>
              <a:off x="5917423" y="2076088"/>
              <a:ext cx="3616879" cy="286232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先要求得逻辑上第一个块的索引（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offset/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blocksize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），再用</a:t>
              </a:r>
              <a:r>
                <a:rPr lang="en-US" altLang="zh-CN" sz="18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sfs_bmap_load_nolock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求得物理上其对应的块索引，再读取出来。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头和尾由于读取不一定是整数块所以用</a:t>
              </a:r>
              <a:r>
                <a:rPr lang="en-US" altLang="zh-CN" sz="18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sfs_rbuf</a:t>
              </a:r>
              <a:r>
                <a:rPr lang="zh-CN" altLang="en-US" sz="18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函数，中间部分读取的是整块，所以用</a:t>
              </a:r>
              <a:r>
                <a:rPr lang="en-US" altLang="zh-CN" sz="1800" b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sfs_rblock</a:t>
              </a:r>
              <a:r>
                <a:rPr lang="zh-CN" altLang="en-US" sz="18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9AB90A0-F45B-FB60-29D2-14A38A6BD125}"/>
              </a:ext>
            </a:extLst>
          </p:cNvPr>
          <p:cNvSpPr txBox="1"/>
          <p:nvPr/>
        </p:nvSpPr>
        <p:spPr>
          <a:xfrm>
            <a:off x="4936647" y="1050713"/>
            <a:ext cx="57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disk</a:t>
            </a:r>
            <a:endParaRPr lang="zh-CN" altLang="en-US" dirty="0"/>
          </a:p>
        </p:txBody>
      </p:sp>
      <p:sp>
        <p:nvSpPr>
          <p:cNvPr id="33" name="object 2">
            <a:extLst>
              <a:ext uri="{FF2B5EF4-FFF2-40B4-BE49-F238E27FC236}">
                <a16:creationId xmlns:a16="http://schemas.microsoft.com/office/drawing/2014/main" id="{BF4A986A-0314-4697-977C-68A945918617}"/>
              </a:ext>
            </a:extLst>
          </p:cNvPr>
          <p:cNvSpPr txBox="1"/>
          <p:nvPr/>
        </p:nvSpPr>
        <p:spPr>
          <a:xfrm>
            <a:off x="486393" y="333257"/>
            <a:ext cx="634620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（练习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1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）读文件</a:t>
            </a:r>
          </a:p>
        </p:txBody>
      </p:sp>
    </p:spTree>
    <p:extLst>
      <p:ext uri="{BB962C8B-B14F-4D97-AF65-F5344CB8AC3E}">
        <p14:creationId xmlns:p14="http://schemas.microsoft.com/office/powerpoint/2010/main" val="2985252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2980288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ELF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文件格式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34</a:t>
            </a:fld>
            <a:endParaRPr lang="en-US" dirty="0"/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5D83B5DD-634C-D8B8-D255-DE959156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065569"/>
            <a:ext cx="40386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2B8457-3EE0-6AD3-B7C5-70F025D57E1C}"/>
              </a:ext>
            </a:extLst>
          </p:cNvPr>
          <p:cNvSpPr txBox="1"/>
          <p:nvPr/>
        </p:nvSpPr>
        <p:spPr>
          <a:xfrm>
            <a:off x="812827" y="4523713"/>
            <a:ext cx="751834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ELF header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描述整个文件的组织。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Program Header Table: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描述文件中的各种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segments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，用来告诉系统如何创建进程映像的。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Section Header Table: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包含了文件各个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segction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的属性信息。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sections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segments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segments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是从运行的角度来描述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elf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sections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是从链接的角度来描述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elf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326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2" y="333257"/>
            <a:ext cx="6601807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（练习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2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）执行文件程序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35</a:t>
            </a:fld>
            <a:endParaRPr 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0594B8-1D80-35CE-55A2-D93BEDF83DF2}"/>
              </a:ext>
            </a:extLst>
          </p:cNvPr>
          <p:cNvGrpSpPr/>
          <p:nvPr/>
        </p:nvGrpSpPr>
        <p:grpSpPr>
          <a:xfrm>
            <a:off x="486392" y="1844108"/>
            <a:ext cx="8476738" cy="3245419"/>
            <a:chOff x="1094167" y="1630378"/>
            <a:chExt cx="7915254" cy="324541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EE8D5D-947A-6FE7-1423-34EF18E1DD6C}"/>
                </a:ext>
              </a:extLst>
            </p:cNvPr>
            <p:cNvSpPr txBox="1"/>
            <p:nvPr/>
          </p:nvSpPr>
          <p:spPr>
            <a:xfrm>
              <a:off x="1094167" y="1630378"/>
              <a:ext cx="7075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load_icode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函数主要是将指定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elf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格式文件加载到内存中执行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B073B4C-48A3-B271-05F9-EAC2D1457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0773" y="2724517"/>
              <a:ext cx="4362450" cy="4191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845EB0-311F-8B79-C0EB-60DC41E35F47}"/>
                </a:ext>
              </a:extLst>
            </p:cNvPr>
            <p:cNvSpPr txBox="1"/>
            <p:nvPr/>
          </p:nvSpPr>
          <p:spPr>
            <a:xfrm>
              <a:off x="1094167" y="2285340"/>
              <a:ext cx="7915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在之前实验中，加载的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elf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文件来自于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binary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变量（先前设定好的地址）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260281-4890-BE1A-E4DA-DACF67BE581C}"/>
                </a:ext>
              </a:extLst>
            </p:cNvPr>
            <p:cNvSpPr txBox="1"/>
            <p:nvPr/>
          </p:nvSpPr>
          <p:spPr>
            <a:xfrm>
              <a:off x="1094167" y="3619980"/>
              <a:ext cx="79152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此次实验中，由于需要从文件系统中加载，所以是指定了文件描述符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fd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，通过文件系统得到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elf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F1A63F8-C6AB-B846-5889-6384E48F0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411" y="4466222"/>
              <a:ext cx="4067175" cy="409575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75EC9F2-1B52-9854-9902-16A25805D255}"/>
              </a:ext>
            </a:extLst>
          </p:cNvPr>
          <p:cNvSpPr txBox="1"/>
          <p:nvPr/>
        </p:nvSpPr>
        <p:spPr>
          <a:xfrm>
            <a:off x="486392" y="5445755"/>
            <a:ext cx="747790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我们需要修改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load_icode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函数中获取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elf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文件信息的部分代码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678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36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B280A3-FA48-0BC0-FF58-CF1E8AD91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9" y="1584448"/>
            <a:ext cx="4333875" cy="7715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DDB766D-74A4-7EB0-0A99-737C6E1551E5}"/>
              </a:ext>
            </a:extLst>
          </p:cNvPr>
          <p:cNvSpPr txBox="1"/>
          <p:nvPr/>
        </p:nvSpPr>
        <p:spPr>
          <a:xfrm>
            <a:off x="188119" y="1126190"/>
            <a:ext cx="35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kern/process/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proc.c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load_icode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DCAFBA-1F41-EDDA-B372-207D17F5E7DA}"/>
              </a:ext>
            </a:extLst>
          </p:cNvPr>
          <p:cNvSpPr/>
          <p:nvPr/>
        </p:nvSpPr>
        <p:spPr>
          <a:xfrm>
            <a:off x="376238" y="1880562"/>
            <a:ext cx="3962400" cy="360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09EFDF-EC03-4C81-7489-CA1A72C302E2}"/>
              </a:ext>
            </a:extLst>
          </p:cNvPr>
          <p:cNvSpPr txBox="1"/>
          <p:nvPr/>
        </p:nvSpPr>
        <p:spPr>
          <a:xfrm>
            <a:off x="4572000" y="2332871"/>
            <a:ext cx="42906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直接从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binary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指向的位置读取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elfhdr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B853D3ED-8F6B-DB3D-D94F-F0FF24568717}"/>
              </a:ext>
            </a:extLst>
          </p:cNvPr>
          <p:cNvSpPr/>
          <p:nvPr/>
        </p:nvSpPr>
        <p:spPr>
          <a:xfrm>
            <a:off x="3983294" y="2805953"/>
            <a:ext cx="484632" cy="978408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6DC8258-9F24-5A45-F7D6-6A6182ECE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119" y="4053748"/>
            <a:ext cx="6057900" cy="115252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1E6A90CD-7D9F-CF60-C7C5-D7B5062AD3DC}"/>
              </a:ext>
            </a:extLst>
          </p:cNvPr>
          <p:cNvSpPr/>
          <p:nvPr/>
        </p:nvSpPr>
        <p:spPr>
          <a:xfrm>
            <a:off x="188118" y="4392707"/>
            <a:ext cx="6057900" cy="5468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F4D1A73-868C-ADA2-3C52-004799AC935B}"/>
              </a:ext>
            </a:extLst>
          </p:cNvPr>
          <p:cNvSpPr txBox="1"/>
          <p:nvPr/>
        </p:nvSpPr>
        <p:spPr>
          <a:xfrm>
            <a:off x="3225521" y="5922241"/>
            <a:ext cx="54501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load_icode_read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从指定文件中读取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elfhdr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27BFAC4-7724-C2D0-CFEB-5978E85AE216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338638" y="2060648"/>
            <a:ext cx="233362" cy="4722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76BDBC6-014B-C96A-ABF2-82FB25C8C73F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3217068" y="4939553"/>
            <a:ext cx="2733537" cy="9826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B4443496-51D6-B3BC-C84C-21B3036EB326}"/>
              </a:ext>
            </a:extLst>
          </p:cNvPr>
          <p:cNvSpPr txBox="1"/>
          <p:nvPr/>
        </p:nvSpPr>
        <p:spPr>
          <a:xfrm>
            <a:off x="5045789" y="1128361"/>
            <a:ext cx="362989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①修改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elf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头获取方式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7F6A522-0D65-422E-8B66-B286BFC6C9B9}"/>
              </a:ext>
            </a:extLst>
          </p:cNvPr>
          <p:cNvSpPr txBox="1"/>
          <p:nvPr/>
        </p:nvSpPr>
        <p:spPr>
          <a:xfrm>
            <a:off x="486392" y="333257"/>
            <a:ext cx="6601807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（练习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2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）执行文件程序</a:t>
            </a:r>
          </a:p>
        </p:txBody>
      </p:sp>
    </p:spTree>
    <p:extLst>
      <p:ext uri="{BB962C8B-B14F-4D97-AF65-F5344CB8AC3E}">
        <p14:creationId xmlns:p14="http://schemas.microsoft.com/office/powerpoint/2010/main" val="3441191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7635172-0A35-AB3E-D4BA-9C08403C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3" y="4383427"/>
            <a:ext cx="5848350" cy="1009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F0A99B-6893-5A9A-7118-2647D151E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2" y="1562077"/>
            <a:ext cx="4861829" cy="641545"/>
          </a:xfrm>
          <a:prstGeom prst="rect">
            <a:avLst/>
          </a:prstGeom>
        </p:spPr>
      </p:pic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37</a:t>
            </a:fld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DB766D-74A4-7EB0-0A99-737C6E1551E5}"/>
              </a:ext>
            </a:extLst>
          </p:cNvPr>
          <p:cNvSpPr txBox="1"/>
          <p:nvPr/>
        </p:nvSpPr>
        <p:spPr>
          <a:xfrm>
            <a:off x="188119" y="1126190"/>
            <a:ext cx="35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kern/process/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proc.c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load_icode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DCAFBA-1F41-EDDA-B372-207D17F5E7DA}"/>
              </a:ext>
            </a:extLst>
          </p:cNvPr>
          <p:cNvSpPr/>
          <p:nvPr/>
        </p:nvSpPr>
        <p:spPr>
          <a:xfrm>
            <a:off x="376238" y="1880562"/>
            <a:ext cx="3607056" cy="360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09EFDF-EC03-4C81-7489-CA1A72C302E2}"/>
              </a:ext>
            </a:extLst>
          </p:cNvPr>
          <p:cNvSpPr txBox="1"/>
          <p:nvPr/>
        </p:nvSpPr>
        <p:spPr>
          <a:xfrm>
            <a:off x="4350936" y="2099725"/>
            <a:ext cx="449161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直接从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binary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指向的位置读取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proghdr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B853D3ED-8F6B-DB3D-D94F-F0FF24568717}"/>
              </a:ext>
            </a:extLst>
          </p:cNvPr>
          <p:cNvSpPr/>
          <p:nvPr/>
        </p:nvSpPr>
        <p:spPr>
          <a:xfrm>
            <a:off x="3983294" y="2805953"/>
            <a:ext cx="484632" cy="978408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E6A90CD-7D9F-CF60-C7C5-D7B5062AD3DC}"/>
              </a:ext>
            </a:extLst>
          </p:cNvPr>
          <p:cNvSpPr/>
          <p:nvPr/>
        </p:nvSpPr>
        <p:spPr>
          <a:xfrm>
            <a:off x="188119" y="4794781"/>
            <a:ext cx="6057900" cy="5011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F4D1A73-868C-ADA2-3C52-004799AC935B}"/>
              </a:ext>
            </a:extLst>
          </p:cNvPr>
          <p:cNvSpPr txBox="1"/>
          <p:nvPr/>
        </p:nvSpPr>
        <p:spPr>
          <a:xfrm>
            <a:off x="2861984" y="5922241"/>
            <a:ext cx="605789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load_icode_read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从指定文件中读取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proghdr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27BFAC4-7724-C2D0-CFEB-5978E85AE216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3983294" y="2060648"/>
            <a:ext cx="367642" cy="239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76BDBC6-014B-C96A-ABF2-82FB25C8C73F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3217069" y="5295923"/>
            <a:ext cx="2673865" cy="6263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5F2E200-55FC-689B-67AE-51F34BF3BFB7}"/>
              </a:ext>
            </a:extLst>
          </p:cNvPr>
          <p:cNvSpPr txBox="1"/>
          <p:nvPr/>
        </p:nvSpPr>
        <p:spPr>
          <a:xfrm>
            <a:off x="5167193" y="1128361"/>
            <a:ext cx="35084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②修改程序头获取方式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9D484076-F62F-42B2-AD88-79D3BEBC7171}"/>
              </a:ext>
            </a:extLst>
          </p:cNvPr>
          <p:cNvSpPr txBox="1"/>
          <p:nvPr/>
        </p:nvSpPr>
        <p:spPr>
          <a:xfrm>
            <a:off x="486392" y="333257"/>
            <a:ext cx="6601807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（练习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2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）执行文件程序</a:t>
            </a:r>
          </a:p>
        </p:txBody>
      </p:sp>
    </p:spTree>
    <p:extLst>
      <p:ext uri="{BB962C8B-B14F-4D97-AF65-F5344CB8AC3E}">
        <p14:creationId xmlns:p14="http://schemas.microsoft.com/office/powerpoint/2010/main" val="3768732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623C510-E668-F1DE-3FDC-F7D75455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9" y="3831859"/>
            <a:ext cx="5895975" cy="28003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D6F6050-5CF0-54CE-148C-991AC541E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19" y="1487705"/>
            <a:ext cx="4420066" cy="2165212"/>
          </a:xfrm>
          <a:prstGeom prst="rect">
            <a:avLst/>
          </a:prstGeom>
        </p:spPr>
      </p:pic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t>38</a:t>
            </a:fld>
            <a:endParaRPr 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DB766D-74A4-7EB0-0A99-737C6E1551E5}"/>
              </a:ext>
            </a:extLst>
          </p:cNvPr>
          <p:cNvSpPr txBox="1"/>
          <p:nvPr/>
        </p:nvSpPr>
        <p:spPr>
          <a:xfrm>
            <a:off x="188119" y="1126190"/>
            <a:ext cx="354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kern/process/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proc.c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load_icode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5DCAFBA-1F41-EDDA-B372-207D17F5E7DA}"/>
              </a:ext>
            </a:extLst>
          </p:cNvPr>
          <p:cNvSpPr/>
          <p:nvPr/>
        </p:nvSpPr>
        <p:spPr>
          <a:xfrm>
            <a:off x="403621" y="2853451"/>
            <a:ext cx="3607056" cy="360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09EFDF-EC03-4C81-7489-CA1A72C302E2}"/>
              </a:ext>
            </a:extLst>
          </p:cNvPr>
          <p:cNvSpPr txBox="1"/>
          <p:nvPr/>
        </p:nvSpPr>
        <p:spPr>
          <a:xfrm>
            <a:off x="4715243" y="2837528"/>
            <a:ext cx="356764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直接从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binary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指向的位置读取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B853D3ED-8F6B-DB3D-D94F-F0FF24568717}"/>
              </a:ext>
            </a:extLst>
          </p:cNvPr>
          <p:cNvSpPr/>
          <p:nvPr/>
        </p:nvSpPr>
        <p:spPr>
          <a:xfrm>
            <a:off x="3983294" y="2805953"/>
            <a:ext cx="484632" cy="978408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E6A90CD-7D9F-CF60-C7C5-D7B5062AD3DC}"/>
              </a:ext>
            </a:extLst>
          </p:cNvPr>
          <p:cNvSpPr/>
          <p:nvPr/>
        </p:nvSpPr>
        <p:spPr>
          <a:xfrm>
            <a:off x="203107" y="5286941"/>
            <a:ext cx="6057900" cy="5011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F4D1A73-868C-ADA2-3C52-004799AC935B}"/>
              </a:ext>
            </a:extLst>
          </p:cNvPr>
          <p:cNvSpPr txBox="1"/>
          <p:nvPr/>
        </p:nvSpPr>
        <p:spPr>
          <a:xfrm>
            <a:off x="3655438" y="6202477"/>
            <a:ext cx="47022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load_icode_read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从指定文件中读取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27BFAC4-7724-C2D0-CFEB-5978E85AE216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010677" y="3033537"/>
            <a:ext cx="704566" cy="4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76BDBC6-014B-C96A-ABF2-82FB25C8C73F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>
            <a:off x="3232057" y="5788083"/>
            <a:ext cx="2774519" cy="4143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5F2E200-55FC-689B-67AE-51F34BF3BFB7}"/>
              </a:ext>
            </a:extLst>
          </p:cNvPr>
          <p:cNvSpPr txBox="1"/>
          <p:nvPr/>
        </p:nvSpPr>
        <p:spPr>
          <a:xfrm>
            <a:off x="4756843" y="1087595"/>
            <a:ext cx="391884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③修改数据段和代码段获取方式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516F68C3-A66B-4869-9678-4D8C27E0026B}"/>
              </a:ext>
            </a:extLst>
          </p:cNvPr>
          <p:cNvSpPr txBox="1"/>
          <p:nvPr/>
        </p:nvSpPr>
        <p:spPr>
          <a:xfrm>
            <a:off x="486392" y="333257"/>
            <a:ext cx="6601807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 err="1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uCore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实验四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-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（练习</a:t>
            </a: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2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）执行文件程序</a:t>
            </a:r>
          </a:p>
        </p:txBody>
      </p:sp>
    </p:spTree>
    <p:extLst>
      <p:ext uri="{BB962C8B-B14F-4D97-AF65-F5344CB8AC3E}">
        <p14:creationId xmlns:p14="http://schemas.microsoft.com/office/powerpoint/2010/main" val="337349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背景介绍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4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AAFAD5-5C5D-C476-946F-45538C1FF04D}"/>
              </a:ext>
            </a:extLst>
          </p:cNvPr>
          <p:cNvSpPr txBox="1"/>
          <p:nvPr/>
        </p:nvSpPr>
        <p:spPr>
          <a:xfrm>
            <a:off x="696191" y="1360163"/>
            <a:ext cx="6567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b="1" i="1" dirty="0" err="1">
                <a:effectLst/>
                <a:latin typeface="Helvetica Neue"/>
              </a:rPr>
              <a:t>uCore</a:t>
            </a:r>
            <a:r>
              <a:rPr lang="zh-CN" altLang="en-US" sz="2400" b="1" i="1" dirty="0">
                <a:effectLst/>
                <a:latin typeface="Helvetica Neue"/>
              </a:rPr>
              <a:t>文件系统的层次</a:t>
            </a:r>
            <a:endParaRPr lang="zh-CN" altLang="en-US" sz="2400" b="1" i="1" dirty="0">
              <a:latin typeface="微软雅黑"/>
              <a:cs typeface="微软雅黑"/>
            </a:endParaRPr>
          </a:p>
        </p:txBody>
      </p:sp>
      <p:sp>
        <p:nvSpPr>
          <p:cNvPr id="3" name="AutoShape 2" descr="file_struct">
            <a:extLst>
              <a:ext uri="{FF2B5EF4-FFF2-40B4-BE49-F238E27FC236}">
                <a16:creationId xmlns:a16="http://schemas.microsoft.com/office/drawing/2014/main" id="{49AEEEA6-81A0-FD6F-F0C0-28999A3E52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8C6F0C-BDB0-BF0B-8F39-8CF783B48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62" y="1915585"/>
            <a:ext cx="6288876" cy="438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Simple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5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32BEB71-F8AF-3248-4F40-8D92A17231EC}"/>
              </a:ext>
            </a:extLst>
          </p:cNvPr>
          <p:cNvSpPr txBox="1"/>
          <p:nvPr/>
        </p:nvSpPr>
        <p:spPr>
          <a:xfrm>
            <a:off x="718849" y="1444391"/>
            <a:ext cx="7074534" cy="53925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b="1" spc="-5" dirty="0">
                <a:latin typeface="微软雅黑"/>
                <a:cs typeface="微软雅黑"/>
              </a:rPr>
              <a:t>SFS</a:t>
            </a:r>
            <a:r>
              <a:rPr lang="zh-CN" altLang="en-US" sz="2400" b="1" spc="-5" dirty="0">
                <a:latin typeface="微软雅黑"/>
                <a:cs typeface="微软雅黑"/>
              </a:rPr>
              <a:t>的硬件布局</a:t>
            </a:r>
            <a:endParaRPr sz="2400" dirty="0">
              <a:latin typeface="微软雅黑"/>
              <a:cs typeface="微软雅黑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A31E72A-DF67-8B21-3531-011B24C0293F}"/>
              </a:ext>
            </a:extLst>
          </p:cNvPr>
          <p:cNvGrpSpPr/>
          <p:nvPr/>
        </p:nvGrpSpPr>
        <p:grpSpPr>
          <a:xfrm>
            <a:off x="525810" y="2110459"/>
            <a:ext cx="8149878" cy="544566"/>
            <a:chOff x="592283" y="2822089"/>
            <a:chExt cx="8149878" cy="54456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26CFEB-9032-0952-EE5C-3872BA566309}"/>
                </a:ext>
              </a:extLst>
            </p:cNvPr>
            <p:cNvSpPr/>
            <p:nvPr/>
          </p:nvSpPr>
          <p:spPr>
            <a:xfrm>
              <a:off x="592283" y="2827405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BF6DC35-090A-65D1-3F3C-A5118B379F53}"/>
                </a:ext>
              </a:extLst>
            </p:cNvPr>
            <p:cNvSpPr/>
            <p:nvPr/>
          </p:nvSpPr>
          <p:spPr>
            <a:xfrm>
              <a:off x="2265219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D4B69AF-BE2D-354A-F3C2-45A3DD484882}"/>
                </a:ext>
              </a:extLst>
            </p:cNvPr>
            <p:cNvSpPr/>
            <p:nvPr/>
          </p:nvSpPr>
          <p:spPr>
            <a:xfrm>
              <a:off x="3938155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52DE0A6-5898-4ACC-3B28-B4A6031DD921}"/>
                </a:ext>
              </a:extLst>
            </p:cNvPr>
            <p:cNvSpPr/>
            <p:nvPr/>
          </p:nvSpPr>
          <p:spPr>
            <a:xfrm>
              <a:off x="5611090" y="2822089"/>
              <a:ext cx="3064597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403320E-FCE8-19DB-6D1B-FAAB0EBB8213}"/>
                </a:ext>
              </a:extLst>
            </p:cNvPr>
            <p:cNvSpPr txBox="1"/>
            <p:nvPr/>
          </p:nvSpPr>
          <p:spPr>
            <a:xfrm>
              <a:off x="788191" y="2907048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Super block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8955A56-5740-DA24-AC22-DFE40AC9CDEE}"/>
                </a:ext>
              </a:extLst>
            </p:cNvPr>
            <p:cNvSpPr txBox="1"/>
            <p:nvPr/>
          </p:nvSpPr>
          <p:spPr>
            <a:xfrm>
              <a:off x="2341715" y="2907048"/>
              <a:ext cx="153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Root-</a:t>
              </a:r>
              <a:r>
                <a:rPr lang="en-US" altLang="zh-CN" dirty="0" err="1"/>
                <a:t>dir</a:t>
              </a:r>
              <a:r>
                <a:rPr lang="en-US" altLang="zh-CN" dirty="0"/>
                <a:t> </a:t>
              </a:r>
              <a:r>
                <a:rPr lang="en-US" altLang="zh-CN" dirty="0" err="1"/>
                <a:t>inode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494D341-3D24-5043-1F5C-DCD559B7D3DA}"/>
                </a:ext>
              </a:extLst>
            </p:cNvPr>
            <p:cNvSpPr txBox="1"/>
            <p:nvPr/>
          </p:nvSpPr>
          <p:spPr>
            <a:xfrm>
              <a:off x="4322589" y="2907048"/>
              <a:ext cx="97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freemap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2CFE0A-C849-69BB-6AA1-499BF77C26D0}"/>
                </a:ext>
              </a:extLst>
            </p:cNvPr>
            <p:cNvSpPr txBox="1"/>
            <p:nvPr/>
          </p:nvSpPr>
          <p:spPr>
            <a:xfrm>
              <a:off x="5806999" y="2907048"/>
              <a:ext cx="2935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Inode</a:t>
              </a:r>
              <a:r>
                <a:rPr lang="en-US" altLang="zh-CN" dirty="0"/>
                <a:t> File data/</a:t>
              </a:r>
              <a:r>
                <a:rPr lang="en-US" altLang="zh-CN" dirty="0" err="1"/>
                <a:t>dir</a:t>
              </a:r>
              <a:r>
                <a:rPr lang="en-US" altLang="zh-CN" dirty="0"/>
                <a:t> data block</a:t>
              </a:r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96390AC-C58B-608D-2E35-B407E9F2C476}"/>
              </a:ext>
            </a:extLst>
          </p:cNvPr>
          <p:cNvGrpSpPr/>
          <p:nvPr/>
        </p:nvGrpSpPr>
        <p:grpSpPr>
          <a:xfrm>
            <a:off x="1253733" y="3343900"/>
            <a:ext cx="6190206" cy="2480258"/>
            <a:chOff x="686361" y="3429000"/>
            <a:chExt cx="6190206" cy="2480258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72459D4-8A7B-8727-BD07-E9A1619C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61" y="3429000"/>
              <a:ext cx="6088908" cy="192802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6AD3E24-BE12-10E7-F928-07EA84846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-1667"/>
            <a:stretch/>
          </p:blipFill>
          <p:spPr>
            <a:xfrm>
              <a:off x="696191" y="5291984"/>
              <a:ext cx="6180376" cy="617274"/>
            </a:xfrm>
            <a:prstGeom prst="rect">
              <a:avLst/>
            </a:prstGeom>
          </p:spPr>
        </p:pic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D6F4846-5B93-9DAF-E3A3-0AC3FA6A7200}"/>
              </a:ext>
            </a:extLst>
          </p:cNvPr>
          <p:cNvCxnSpPr/>
          <p:nvPr/>
        </p:nvCxnSpPr>
        <p:spPr>
          <a:xfrm>
            <a:off x="1362278" y="2787157"/>
            <a:ext cx="627049" cy="42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26C50C3-4A6D-5435-1B8B-DBA3C7CED9C2}"/>
              </a:ext>
            </a:extLst>
          </p:cNvPr>
          <p:cNvCxnSpPr>
            <a:cxnSpLocks/>
          </p:cNvCxnSpPr>
          <p:nvPr/>
        </p:nvCxnSpPr>
        <p:spPr>
          <a:xfrm>
            <a:off x="2937309" y="2734668"/>
            <a:ext cx="321309" cy="51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0F34454-12C6-F523-E1AE-8EDD4E622C00}"/>
              </a:ext>
            </a:extLst>
          </p:cNvPr>
          <p:cNvCxnSpPr>
            <a:cxnSpLocks/>
          </p:cNvCxnSpPr>
          <p:nvPr/>
        </p:nvCxnSpPr>
        <p:spPr>
          <a:xfrm flipH="1">
            <a:off x="4505527" y="2742648"/>
            <a:ext cx="352086" cy="51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132ECF1-259E-4B30-85B9-34215B119785}"/>
              </a:ext>
            </a:extLst>
          </p:cNvPr>
          <p:cNvCxnSpPr>
            <a:cxnSpLocks/>
          </p:cNvCxnSpPr>
          <p:nvPr/>
        </p:nvCxnSpPr>
        <p:spPr>
          <a:xfrm flipH="1">
            <a:off x="6233841" y="2734668"/>
            <a:ext cx="583049" cy="46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Simple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6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F32E109-34B6-31A1-2C91-223C43D48FF9}"/>
              </a:ext>
            </a:extLst>
          </p:cNvPr>
          <p:cNvSpPr txBox="1"/>
          <p:nvPr/>
        </p:nvSpPr>
        <p:spPr>
          <a:xfrm>
            <a:off x="868449" y="1382046"/>
            <a:ext cx="7074534" cy="53925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b="1" spc="-5" dirty="0">
                <a:latin typeface="微软雅黑"/>
                <a:cs typeface="微软雅黑"/>
              </a:rPr>
              <a:t>SFS</a:t>
            </a:r>
            <a:r>
              <a:rPr lang="zh-CN" altLang="en-US" sz="2400" b="1" spc="-5" dirty="0">
                <a:latin typeface="微软雅黑"/>
                <a:cs typeface="微软雅黑"/>
              </a:rPr>
              <a:t>的硬件布局</a:t>
            </a:r>
            <a:endParaRPr sz="2400" dirty="0">
              <a:latin typeface="微软雅黑"/>
              <a:cs typeface="微软雅黑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16580B-6894-B059-1DA2-744C58E084FC}"/>
              </a:ext>
            </a:extLst>
          </p:cNvPr>
          <p:cNvGrpSpPr/>
          <p:nvPr/>
        </p:nvGrpSpPr>
        <p:grpSpPr>
          <a:xfrm>
            <a:off x="675410" y="2053429"/>
            <a:ext cx="8149878" cy="544326"/>
            <a:chOff x="592283" y="2827404"/>
            <a:chExt cx="8149878" cy="54432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A273A52-F0C3-0D87-D362-834CFEF07E6F}"/>
                </a:ext>
              </a:extLst>
            </p:cNvPr>
            <p:cNvSpPr/>
            <p:nvPr/>
          </p:nvSpPr>
          <p:spPr>
            <a:xfrm>
              <a:off x="592283" y="2827405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D33F793-2759-8210-CFC6-E6355022A698}"/>
                </a:ext>
              </a:extLst>
            </p:cNvPr>
            <p:cNvSpPr/>
            <p:nvPr/>
          </p:nvSpPr>
          <p:spPr>
            <a:xfrm>
              <a:off x="2265219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EB10EC5-5DBC-971D-073B-2E1631A32143}"/>
                </a:ext>
              </a:extLst>
            </p:cNvPr>
            <p:cNvSpPr/>
            <p:nvPr/>
          </p:nvSpPr>
          <p:spPr>
            <a:xfrm>
              <a:off x="3938155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86C08FF-09C9-7AF2-7592-0061F409F3CB}"/>
                </a:ext>
              </a:extLst>
            </p:cNvPr>
            <p:cNvSpPr/>
            <p:nvPr/>
          </p:nvSpPr>
          <p:spPr>
            <a:xfrm>
              <a:off x="5611090" y="2832480"/>
              <a:ext cx="3064597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D8DAD1B-AD75-4366-42CF-84979D1767F9}"/>
                </a:ext>
              </a:extLst>
            </p:cNvPr>
            <p:cNvSpPr txBox="1"/>
            <p:nvPr/>
          </p:nvSpPr>
          <p:spPr>
            <a:xfrm>
              <a:off x="788191" y="2907048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Super block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C27B9AA-FFAA-E7A9-5678-372A88D6B96B}"/>
                </a:ext>
              </a:extLst>
            </p:cNvPr>
            <p:cNvSpPr txBox="1"/>
            <p:nvPr/>
          </p:nvSpPr>
          <p:spPr>
            <a:xfrm>
              <a:off x="2341715" y="2907048"/>
              <a:ext cx="153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Root-</a:t>
              </a:r>
              <a:r>
                <a:rPr lang="en-US" altLang="zh-CN" dirty="0" err="1"/>
                <a:t>dir</a:t>
              </a:r>
              <a:r>
                <a:rPr lang="en-US" altLang="zh-CN" dirty="0"/>
                <a:t> </a:t>
              </a:r>
              <a:r>
                <a:rPr lang="en-US" altLang="zh-CN" dirty="0" err="1"/>
                <a:t>inode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405D678-75BA-8D38-A5FF-12670B9C106E}"/>
                </a:ext>
              </a:extLst>
            </p:cNvPr>
            <p:cNvSpPr txBox="1"/>
            <p:nvPr/>
          </p:nvSpPr>
          <p:spPr>
            <a:xfrm>
              <a:off x="4322589" y="2907048"/>
              <a:ext cx="97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freemap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6AEFCD9-EBBE-6DCB-D887-C64F1437603C}"/>
                </a:ext>
              </a:extLst>
            </p:cNvPr>
            <p:cNvSpPr txBox="1"/>
            <p:nvPr/>
          </p:nvSpPr>
          <p:spPr>
            <a:xfrm>
              <a:off x="5806999" y="2907048"/>
              <a:ext cx="2935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Inode</a:t>
              </a:r>
              <a:r>
                <a:rPr lang="en-US" altLang="zh-CN" dirty="0"/>
                <a:t> File data/</a:t>
              </a:r>
              <a:r>
                <a:rPr lang="en-US" altLang="zh-CN" dirty="0" err="1"/>
                <a:t>dir</a:t>
              </a:r>
              <a:r>
                <a:rPr lang="en-US" altLang="zh-CN" dirty="0"/>
                <a:t> data block</a:t>
              </a:r>
              <a:endParaRPr lang="zh-CN" altLang="en-US" dirty="0"/>
            </a:p>
          </p:txBody>
        </p:sp>
      </p:grpSp>
      <p:sp>
        <p:nvSpPr>
          <p:cNvPr id="17" name="箭头: 左弧形 16">
            <a:extLst>
              <a:ext uri="{FF2B5EF4-FFF2-40B4-BE49-F238E27FC236}">
                <a16:creationId xmlns:a16="http://schemas.microsoft.com/office/drawing/2014/main" id="{117F55B2-DE97-410F-66F3-1E9C3472E106}"/>
              </a:ext>
            </a:extLst>
          </p:cNvPr>
          <p:cNvSpPr/>
          <p:nvPr/>
        </p:nvSpPr>
        <p:spPr>
          <a:xfrm>
            <a:off x="112232" y="2107600"/>
            <a:ext cx="513868" cy="1129365"/>
          </a:xfrm>
          <a:prstGeom prst="curvedRightArrow">
            <a:avLst/>
          </a:prstGeom>
          <a:solidFill>
            <a:srgbClr val="E5E5E5"/>
          </a:solidFill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8172B5-2FE9-9A0A-2AE5-8ABE8ACFE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9" y="3207015"/>
            <a:ext cx="8677271" cy="249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Simple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7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CAB908F-D001-5DEE-2671-7F35E1FC0F29}"/>
              </a:ext>
            </a:extLst>
          </p:cNvPr>
          <p:cNvSpPr txBox="1"/>
          <p:nvPr/>
        </p:nvSpPr>
        <p:spPr>
          <a:xfrm>
            <a:off x="899622" y="1454782"/>
            <a:ext cx="7074534" cy="53925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b="1" spc="-5" dirty="0">
                <a:latin typeface="微软雅黑"/>
                <a:cs typeface="微软雅黑"/>
              </a:rPr>
              <a:t>SFS</a:t>
            </a:r>
            <a:r>
              <a:rPr lang="zh-CN" altLang="en-US" sz="2400" b="1" spc="-5" dirty="0">
                <a:latin typeface="微软雅黑"/>
                <a:cs typeface="微软雅黑"/>
              </a:rPr>
              <a:t>的硬件布局</a:t>
            </a:r>
            <a:endParaRPr sz="2400" dirty="0">
              <a:latin typeface="微软雅黑"/>
              <a:cs typeface="微软雅黑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E43F88-279F-C716-DBAC-46D5F744C33C}"/>
              </a:ext>
            </a:extLst>
          </p:cNvPr>
          <p:cNvGrpSpPr/>
          <p:nvPr/>
        </p:nvGrpSpPr>
        <p:grpSpPr>
          <a:xfrm>
            <a:off x="706583" y="2120850"/>
            <a:ext cx="8149878" cy="544566"/>
            <a:chOff x="592283" y="2822089"/>
            <a:chExt cx="8149878" cy="54456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905CD3-4BC3-74DA-0751-9C1201421783}"/>
                </a:ext>
              </a:extLst>
            </p:cNvPr>
            <p:cNvSpPr/>
            <p:nvPr/>
          </p:nvSpPr>
          <p:spPr>
            <a:xfrm>
              <a:off x="592283" y="2827405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C21598F-E1E5-B082-12E0-BFEE8FD64762}"/>
                </a:ext>
              </a:extLst>
            </p:cNvPr>
            <p:cNvSpPr/>
            <p:nvPr/>
          </p:nvSpPr>
          <p:spPr>
            <a:xfrm>
              <a:off x="2265219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2625F0-1603-1497-AD1D-36FCD56D2EB4}"/>
                </a:ext>
              </a:extLst>
            </p:cNvPr>
            <p:cNvSpPr/>
            <p:nvPr/>
          </p:nvSpPr>
          <p:spPr>
            <a:xfrm>
              <a:off x="3938155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0ED0F94-15E9-F570-370A-89C853C35CBF}"/>
                </a:ext>
              </a:extLst>
            </p:cNvPr>
            <p:cNvSpPr/>
            <p:nvPr/>
          </p:nvSpPr>
          <p:spPr>
            <a:xfrm>
              <a:off x="5611090" y="2822089"/>
              <a:ext cx="3064597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808ABD6-B674-E192-EC85-8383A520F8A3}"/>
                </a:ext>
              </a:extLst>
            </p:cNvPr>
            <p:cNvSpPr txBox="1"/>
            <p:nvPr/>
          </p:nvSpPr>
          <p:spPr>
            <a:xfrm>
              <a:off x="788191" y="2907048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Super block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AE1D1F3-EA34-CB32-A153-F57573712104}"/>
                </a:ext>
              </a:extLst>
            </p:cNvPr>
            <p:cNvSpPr txBox="1"/>
            <p:nvPr/>
          </p:nvSpPr>
          <p:spPr>
            <a:xfrm>
              <a:off x="2341715" y="2907048"/>
              <a:ext cx="153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Root-</a:t>
              </a:r>
              <a:r>
                <a:rPr lang="en-US" altLang="zh-CN" dirty="0" err="1"/>
                <a:t>dir</a:t>
              </a:r>
              <a:r>
                <a:rPr lang="en-US" altLang="zh-CN" dirty="0"/>
                <a:t> </a:t>
              </a:r>
              <a:r>
                <a:rPr lang="en-US" altLang="zh-CN" dirty="0" err="1"/>
                <a:t>inode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873CB2-0677-1413-2DE1-EA33A8C2C4FA}"/>
                </a:ext>
              </a:extLst>
            </p:cNvPr>
            <p:cNvSpPr txBox="1"/>
            <p:nvPr/>
          </p:nvSpPr>
          <p:spPr>
            <a:xfrm>
              <a:off x="4322589" y="2907048"/>
              <a:ext cx="97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freemap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D31F982-B5C9-8DA8-0B87-A8C4E0D237BB}"/>
                </a:ext>
              </a:extLst>
            </p:cNvPr>
            <p:cNvSpPr txBox="1"/>
            <p:nvPr/>
          </p:nvSpPr>
          <p:spPr>
            <a:xfrm>
              <a:off x="5806999" y="2907048"/>
              <a:ext cx="2935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Inode</a:t>
              </a:r>
              <a:r>
                <a:rPr lang="en-US" altLang="zh-CN" dirty="0"/>
                <a:t> File data/</a:t>
              </a:r>
              <a:r>
                <a:rPr lang="en-US" altLang="zh-CN" dirty="0" err="1"/>
                <a:t>dir</a:t>
              </a:r>
              <a:r>
                <a:rPr lang="en-US" altLang="zh-CN" dirty="0"/>
                <a:t> data block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24AE1B51-72EB-87CE-11A0-3AAF919BC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1" y="3238965"/>
            <a:ext cx="7527653" cy="2801200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C77DBC7A-2EE2-9B08-FF38-4DF1DFEC921A}"/>
              </a:ext>
            </a:extLst>
          </p:cNvPr>
          <p:cNvSpPr/>
          <p:nvPr/>
        </p:nvSpPr>
        <p:spPr>
          <a:xfrm>
            <a:off x="3002973" y="2791672"/>
            <a:ext cx="426027" cy="427392"/>
          </a:xfrm>
          <a:prstGeom prst="downArrow">
            <a:avLst/>
          </a:prstGeom>
          <a:solidFill>
            <a:srgbClr val="E5E5E5"/>
          </a:solidFill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5E330C1-634D-BD18-BADE-A8C63EDC4925}"/>
              </a:ext>
            </a:extLst>
          </p:cNvPr>
          <p:cNvSpPr/>
          <p:nvPr/>
        </p:nvSpPr>
        <p:spPr>
          <a:xfrm>
            <a:off x="5883158" y="2138995"/>
            <a:ext cx="728884" cy="5211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0DDE6F2F-9002-3CCB-771B-B0AC9C16CD63}"/>
              </a:ext>
            </a:extLst>
          </p:cNvPr>
          <p:cNvSpPr/>
          <p:nvPr/>
        </p:nvSpPr>
        <p:spPr>
          <a:xfrm>
            <a:off x="6034586" y="2732080"/>
            <a:ext cx="426027" cy="427392"/>
          </a:xfrm>
          <a:prstGeom prst="downArrow">
            <a:avLst/>
          </a:prstGeom>
          <a:solidFill>
            <a:srgbClr val="E5E5E5"/>
          </a:solidFill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71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Simple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8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1313DC6-429A-01D2-1494-E4CF0C564DEA}"/>
              </a:ext>
            </a:extLst>
          </p:cNvPr>
          <p:cNvSpPr txBox="1"/>
          <p:nvPr/>
        </p:nvSpPr>
        <p:spPr>
          <a:xfrm>
            <a:off x="725264" y="1519685"/>
            <a:ext cx="7074534" cy="53925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b="1" spc="-5" dirty="0">
                <a:latin typeface="微软雅黑"/>
                <a:cs typeface="微软雅黑"/>
              </a:rPr>
              <a:t>SFS</a:t>
            </a:r>
            <a:r>
              <a:rPr lang="zh-CN" altLang="en-US" sz="2400" b="1" spc="-5" dirty="0">
                <a:latin typeface="微软雅黑"/>
                <a:cs typeface="微软雅黑"/>
              </a:rPr>
              <a:t>的硬件布局</a:t>
            </a:r>
            <a:endParaRPr sz="2400" dirty="0">
              <a:latin typeface="微软雅黑"/>
              <a:cs typeface="微软雅黑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030F6AB-598C-3293-8FB8-3FC920C06E15}"/>
              </a:ext>
            </a:extLst>
          </p:cNvPr>
          <p:cNvGrpSpPr/>
          <p:nvPr/>
        </p:nvGrpSpPr>
        <p:grpSpPr>
          <a:xfrm>
            <a:off x="504969" y="2245540"/>
            <a:ext cx="8170718" cy="544566"/>
            <a:chOff x="592283" y="2822089"/>
            <a:chExt cx="8170718" cy="54456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B56424A-9AE8-365A-7C70-3EF0989EE8FC}"/>
                </a:ext>
              </a:extLst>
            </p:cNvPr>
            <p:cNvSpPr/>
            <p:nvPr/>
          </p:nvSpPr>
          <p:spPr>
            <a:xfrm>
              <a:off x="592283" y="2827405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2921869-1FB3-A858-2131-63DD97A55F70}"/>
                </a:ext>
              </a:extLst>
            </p:cNvPr>
            <p:cNvSpPr/>
            <p:nvPr/>
          </p:nvSpPr>
          <p:spPr>
            <a:xfrm>
              <a:off x="2265219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6D4F077-107D-26C2-AAB6-AC76C269BA3E}"/>
                </a:ext>
              </a:extLst>
            </p:cNvPr>
            <p:cNvSpPr/>
            <p:nvPr/>
          </p:nvSpPr>
          <p:spPr>
            <a:xfrm>
              <a:off x="3938155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4C01AA1-2319-1211-EE7A-3379CD17EC8E}"/>
                </a:ext>
              </a:extLst>
            </p:cNvPr>
            <p:cNvSpPr/>
            <p:nvPr/>
          </p:nvSpPr>
          <p:spPr>
            <a:xfrm>
              <a:off x="5611090" y="2822089"/>
              <a:ext cx="3064597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CC7B461-731A-FABD-3135-B62A134F4EF6}"/>
                </a:ext>
              </a:extLst>
            </p:cNvPr>
            <p:cNvSpPr txBox="1"/>
            <p:nvPr/>
          </p:nvSpPr>
          <p:spPr>
            <a:xfrm>
              <a:off x="788191" y="2907048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Super block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1FD3495-A942-D65E-DA6A-7400283BA2F0}"/>
                </a:ext>
              </a:extLst>
            </p:cNvPr>
            <p:cNvSpPr txBox="1"/>
            <p:nvPr/>
          </p:nvSpPr>
          <p:spPr>
            <a:xfrm>
              <a:off x="2341715" y="2907048"/>
              <a:ext cx="153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Root-</a:t>
              </a:r>
              <a:r>
                <a:rPr lang="en-US" altLang="zh-CN" dirty="0" err="1"/>
                <a:t>dir</a:t>
              </a:r>
              <a:r>
                <a:rPr lang="en-US" altLang="zh-CN" dirty="0"/>
                <a:t> </a:t>
              </a:r>
              <a:r>
                <a:rPr lang="en-US" altLang="zh-CN" dirty="0" err="1"/>
                <a:t>inode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9D53B1-2F2C-FDD6-23E6-D7D1A8F077B1}"/>
                </a:ext>
              </a:extLst>
            </p:cNvPr>
            <p:cNvSpPr txBox="1"/>
            <p:nvPr/>
          </p:nvSpPr>
          <p:spPr>
            <a:xfrm>
              <a:off x="4322589" y="2907048"/>
              <a:ext cx="97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freemap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E3F9EA9-4BA0-0F98-A7A1-FD1677BE2713}"/>
                </a:ext>
              </a:extLst>
            </p:cNvPr>
            <p:cNvSpPr txBox="1"/>
            <p:nvPr/>
          </p:nvSpPr>
          <p:spPr>
            <a:xfrm>
              <a:off x="5806999" y="2907048"/>
              <a:ext cx="2956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Inode</a:t>
              </a:r>
              <a:r>
                <a:rPr lang="en-US" altLang="zh-CN" dirty="0"/>
                <a:t> File data/Dir data block</a:t>
              </a:r>
              <a:endParaRPr lang="zh-CN" altLang="en-US" dirty="0"/>
            </a:p>
          </p:txBody>
        </p:sp>
      </p:grpSp>
      <p:sp>
        <p:nvSpPr>
          <p:cNvPr id="16" name="箭头: 下 15">
            <a:extLst>
              <a:ext uri="{FF2B5EF4-FFF2-40B4-BE49-F238E27FC236}">
                <a16:creationId xmlns:a16="http://schemas.microsoft.com/office/drawing/2014/main" id="{D52D66DA-104B-E4FF-D533-60542B44FA61}"/>
              </a:ext>
            </a:extLst>
          </p:cNvPr>
          <p:cNvSpPr/>
          <p:nvPr/>
        </p:nvSpPr>
        <p:spPr>
          <a:xfrm>
            <a:off x="7559528" y="3043174"/>
            <a:ext cx="426027" cy="427392"/>
          </a:xfrm>
          <a:prstGeom prst="downArrow">
            <a:avLst/>
          </a:prstGeom>
          <a:solidFill>
            <a:srgbClr val="E5E5E5"/>
          </a:solidFill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25E8260-B277-D3D3-051F-D5077D8FD5A7}"/>
              </a:ext>
            </a:extLst>
          </p:cNvPr>
          <p:cNvSpPr/>
          <p:nvPr/>
        </p:nvSpPr>
        <p:spPr>
          <a:xfrm>
            <a:off x="7137938" y="2118722"/>
            <a:ext cx="1537750" cy="7976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10600030101010101" pitchFamily="2" charset="-122"/>
              <a:ea typeface="方正兰亭大黑_GBK" panose="02010600030101010101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6C83AD2-6CB7-2292-FD0D-4BCE630DF7D1}"/>
              </a:ext>
            </a:extLst>
          </p:cNvPr>
          <p:cNvGrpSpPr/>
          <p:nvPr/>
        </p:nvGrpSpPr>
        <p:grpSpPr>
          <a:xfrm>
            <a:off x="6915436" y="3688681"/>
            <a:ext cx="1672937" cy="1771412"/>
            <a:chOff x="592281" y="3870961"/>
            <a:chExt cx="1672937" cy="177141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86D971D-0DD7-0935-529D-D2F2D41E027C}"/>
                </a:ext>
              </a:extLst>
            </p:cNvPr>
            <p:cNvGrpSpPr/>
            <p:nvPr/>
          </p:nvGrpSpPr>
          <p:grpSpPr>
            <a:xfrm>
              <a:off x="592282" y="3870961"/>
              <a:ext cx="1672935" cy="443746"/>
              <a:chOff x="592282" y="3870961"/>
              <a:chExt cx="1672935" cy="443746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8279B51-690B-4310-E11A-980AA84AB315}"/>
                  </a:ext>
                </a:extLst>
              </p:cNvPr>
              <p:cNvSpPr/>
              <p:nvPr/>
            </p:nvSpPr>
            <p:spPr>
              <a:xfrm>
                <a:off x="592282" y="3870961"/>
                <a:ext cx="1672935" cy="443746"/>
              </a:xfrm>
              <a:prstGeom prst="rect">
                <a:avLst/>
              </a:prstGeom>
              <a:solidFill>
                <a:srgbClr val="E5E5E5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15B63B8-DE4A-8913-C7B5-ECA338517561}"/>
                  </a:ext>
                </a:extLst>
              </p:cNvPr>
              <p:cNvSpPr txBox="1"/>
              <p:nvPr/>
            </p:nvSpPr>
            <p:spPr>
              <a:xfrm>
                <a:off x="650552" y="3908168"/>
                <a:ext cx="1556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sfs_disk_entry</a:t>
                </a:r>
                <a:endParaRPr lang="zh-CN" altLang="en-US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F1DFDCE-AC7C-898C-135B-ADA4FAE839AE}"/>
                </a:ext>
              </a:extLst>
            </p:cNvPr>
            <p:cNvGrpSpPr/>
            <p:nvPr/>
          </p:nvGrpSpPr>
          <p:grpSpPr>
            <a:xfrm>
              <a:off x="592283" y="4312921"/>
              <a:ext cx="1672935" cy="443746"/>
              <a:chOff x="592282" y="3848101"/>
              <a:chExt cx="1672935" cy="443746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96F0471-ECEE-4680-650E-C331179B62A0}"/>
                  </a:ext>
                </a:extLst>
              </p:cNvPr>
              <p:cNvSpPr/>
              <p:nvPr/>
            </p:nvSpPr>
            <p:spPr>
              <a:xfrm>
                <a:off x="592282" y="3848101"/>
                <a:ext cx="1672935" cy="443746"/>
              </a:xfrm>
              <a:prstGeom prst="rect">
                <a:avLst/>
              </a:prstGeom>
              <a:solidFill>
                <a:srgbClr val="E5E5E5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F83B64F-CADB-F889-14C7-4D84FFC57B8F}"/>
                  </a:ext>
                </a:extLst>
              </p:cNvPr>
              <p:cNvSpPr txBox="1"/>
              <p:nvPr/>
            </p:nvSpPr>
            <p:spPr>
              <a:xfrm>
                <a:off x="650552" y="3885308"/>
                <a:ext cx="1556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sfs_disk_entry</a:t>
                </a:r>
                <a:endParaRPr lang="zh-CN" altLang="en-US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F5B41C-128F-C3F1-C67E-A88BE6E08A14}"/>
                </a:ext>
              </a:extLst>
            </p:cNvPr>
            <p:cNvGrpSpPr/>
            <p:nvPr/>
          </p:nvGrpSpPr>
          <p:grpSpPr>
            <a:xfrm>
              <a:off x="592281" y="4756667"/>
              <a:ext cx="1672935" cy="443746"/>
              <a:chOff x="592282" y="3870961"/>
              <a:chExt cx="1672935" cy="443746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5FE8E63-2AA8-3B21-366C-B69DFB7D9122}"/>
                  </a:ext>
                </a:extLst>
              </p:cNvPr>
              <p:cNvSpPr/>
              <p:nvPr/>
            </p:nvSpPr>
            <p:spPr>
              <a:xfrm>
                <a:off x="592282" y="3870961"/>
                <a:ext cx="1672935" cy="443746"/>
              </a:xfrm>
              <a:prstGeom prst="rect">
                <a:avLst/>
              </a:prstGeom>
              <a:solidFill>
                <a:srgbClr val="E5E5E5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EE0832E-78A1-2200-7996-BA2A73B013C1}"/>
                  </a:ext>
                </a:extLst>
              </p:cNvPr>
              <p:cNvSpPr txBox="1"/>
              <p:nvPr/>
            </p:nvSpPr>
            <p:spPr>
              <a:xfrm>
                <a:off x="650552" y="3908168"/>
                <a:ext cx="1556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sfs_disk_entry</a:t>
                </a:r>
                <a:endParaRPr lang="zh-CN" altLang="en-US" dirty="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74E9385-09B9-2D00-0FD3-2496445111B9}"/>
                </a:ext>
              </a:extLst>
            </p:cNvPr>
            <p:cNvGrpSpPr/>
            <p:nvPr/>
          </p:nvGrpSpPr>
          <p:grpSpPr>
            <a:xfrm>
              <a:off x="592282" y="5198627"/>
              <a:ext cx="1672935" cy="443746"/>
              <a:chOff x="592282" y="3870961"/>
              <a:chExt cx="1672935" cy="443746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F85FB6D-E916-57EB-11C2-5DF06C3B8D8E}"/>
                  </a:ext>
                </a:extLst>
              </p:cNvPr>
              <p:cNvSpPr/>
              <p:nvPr/>
            </p:nvSpPr>
            <p:spPr>
              <a:xfrm>
                <a:off x="592282" y="3870961"/>
                <a:ext cx="1672935" cy="443746"/>
              </a:xfrm>
              <a:prstGeom prst="rect">
                <a:avLst/>
              </a:prstGeom>
              <a:solidFill>
                <a:srgbClr val="E5E5E5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zh-CN" altLang="en-US" sz="1850" dirty="0">
                  <a:solidFill>
                    <a:srgbClr val="002060"/>
                  </a:solidFill>
                  <a:latin typeface="方正兰亭大黑_GBK" panose="02010600030101010101" pitchFamily="2" charset="-122"/>
                  <a:ea typeface="方正兰亭大黑_GBK" panose="02010600030101010101" pitchFamily="2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430A995-D4DB-258A-0382-FFCCCED4D4DE}"/>
                  </a:ext>
                </a:extLst>
              </p:cNvPr>
              <p:cNvSpPr txBox="1"/>
              <p:nvPr/>
            </p:nvSpPr>
            <p:spPr>
              <a:xfrm>
                <a:off x="650552" y="3908168"/>
                <a:ext cx="1556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sfs_disk_entry</a:t>
                </a:r>
                <a:endParaRPr lang="zh-CN" altLang="en-US" dirty="0"/>
              </a:p>
            </p:txBody>
          </p:sp>
        </p:grp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CD164A94-4C11-A6FC-48FA-C0DD65ED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1" y="3990945"/>
            <a:ext cx="6535311" cy="10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59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9"/>
          <p:cNvSpPr/>
          <p:nvPr/>
        </p:nvSpPr>
        <p:spPr>
          <a:xfrm>
            <a:off x="0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10" name="直接连接符 9"/>
          <p:cNvCxnSpPr/>
          <p:nvPr/>
        </p:nvCxnSpPr>
        <p:spPr>
          <a:xfrm>
            <a:off x="2055800" y="718297"/>
            <a:ext cx="6619888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"/>
          <p:cNvSpPr txBox="1"/>
          <p:nvPr/>
        </p:nvSpPr>
        <p:spPr>
          <a:xfrm>
            <a:off x="486393" y="333257"/>
            <a:ext cx="6288876" cy="40789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Simple File System </a:t>
            </a:r>
            <a:r>
              <a:rPr lang="zh-CN" altLang="en-US" sz="2900" spc="-45" dirty="0">
                <a:solidFill>
                  <a:srgbClr val="002060"/>
                </a:solidFill>
                <a:latin typeface="方正兰亭大黑_GBK" panose="02000000000000000000" pitchFamily="2" charset="-122"/>
                <a:ea typeface="方正兰亭大黑_GBK" panose="02000000000000000000" pitchFamily="2" charset="-122"/>
              </a:rPr>
              <a:t>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AE03F7-E009-4E56-8E3D-96EE21D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033B-92D4-4BDC-B583-2A893BC3C11A}" type="slidenum">
              <a:rPr lang="en-US" altLang="zh-CN" smtClean="0"/>
              <a:pPr/>
              <a:t>9</a:t>
            </a:fld>
            <a:endParaRPr lang="en-US"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F2C7AE88-4F05-5A7C-E57F-BAED64EC7E42}"/>
              </a:ext>
            </a:extLst>
          </p:cNvPr>
          <p:cNvSpPr txBox="1"/>
          <p:nvPr/>
        </p:nvSpPr>
        <p:spPr>
          <a:xfrm>
            <a:off x="677226" y="1371654"/>
            <a:ext cx="7074534" cy="53925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3535">
              <a:spcBef>
                <a:spcPts val="1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altLang="zh-CN" sz="2400" b="1" spc="-5" dirty="0">
                <a:latin typeface="微软雅黑"/>
                <a:cs typeface="微软雅黑"/>
              </a:rPr>
              <a:t>SFS</a:t>
            </a:r>
            <a:r>
              <a:rPr lang="zh-CN" altLang="en-US" sz="2400" b="1" spc="-5" dirty="0">
                <a:latin typeface="微软雅黑"/>
                <a:cs typeface="微软雅黑"/>
              </a:rPr>
              <a:t>的内存布局</a:t>
            </a:r>
            <a:endParaRPr sz="2400" dirty="0">
              <a:latin typeface="微软雅黑"/>
              <a:cs typeface="微软雅黑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2CE711C3-3896-D14A-20F4-483A495B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4" y="2541408"/>
            <a:ext cx="8174811" cy="245543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B10C6AE3-FE24-5CEA-00E8-8C5D3F74C1F5}"/>
              </a:ext>
            </a:extLst>
          </p:cNvPr>
          <p:cNvGrpSpPr/>
          <p:nvPr/>
        </p:nvGrpSpPr>
        <p:grpSpPr>
          <a:xfrm>
            <a:off x="484594" y="5486346"/>
            <a:ext cx="8149878" cy="544566"/>
            <a:chOff x="592283" y="2822089"/>
            <a:chExt cx="8149878" cy="54456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A8C857F-6F4B-4FE7-DCE7-EB36C164A661}"/>
                </a:ext>
              </a:extLst>
            </p:cNvPr>
            <p:cNvSpPr/>
            <p:nvPr/>
          </p:nvSpPr>
          <p:spPr>
            <a:xfrm>
              <a:off x="592283" y="2827405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B908BAF-C8C5-0B66-D6F0-5D2B7194335A}"/>
                </a:ext>
              </a:extLst>
            </p:cNvPr>
            <p:cNvSpPr/>
            <p:nvPr/>
          </p:nvSpPr>
          <p:spPr>
            <a:xfrm>
              <a:off x="2265219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A807848-C7CD-16C2-49E5-FEF8F3CDB06C}"/>
                </a:ext>
              </a:extLst>
            </p:cNvPr>
            <p:cNvSpPr/>
            <p:nvPr/>
          </p:nvSpPr>
          <p:spPr>
            <a:xfrm>
              <a:off x="3938155" y="2827404"/>
              <a:ext cx="1672936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445C695-BD5D-1045-153D-5E6654BF0816}"/>
                </a:ext>
              </a:extLst>
            </p:cNvPr>
            <p:cNvSpPr/>
            <p:nvPr/>
          </p:nvSpPr>
          <p:spPr>
            <a:xfrm>
              <a:off x="5611090" y="2822089"/>
              <a:ext cx="3064597" cy="539250"/>
            </a:xfrm>
            <a:prstGeom prst="rect">
              <a:avLst/>
            </a:prstGeom>
            <a:solidFill>
              <a:srgbClr val="E5E5E5"/>
            </a:solidFill>
            <a:ln>
              <a:solidFill>
                <a:srgbClr val="0F0F0F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zh-CN" altLang="en-US" sz="1850" dirty="0">
                <a:solidFill>
                  <a:srgbClr val="002060"/>
                </a:solidFill>
                <a:latin typeface="方正兰亭大黑_GBK" panose="02010600030101010101" pitchFamily="2" charset="-122"/>
                <a:ea typeface="方正兰亭大黑_GBK" panose="02010600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A4A3975-7D90-6260-1E93-940202938346}"/>
                </a:ext>
              </a:extLst>
            </p:cNvPr>
            <p:cNvSpPr txBox="1"/>
            <p:nvPr/>
          </p:nvSpPr>
          <p:spPr>
            <a:xfrm>
              <a:off x="788191" y="2907048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Super block</a:t>
              </a:r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0F721BA-47AB-53CF-D6A3-B154750721DB}"/>
                </a:ext>
              </a:extLst>
            </p:cNvPr>
            <p:cNvSpPr txBox="1"/>
            <p:nvPr/>
          </p:nvSpPr>
          <p:spPr>
            <a:xfrm>
              <a:off x="2341715" y="2907048"/>
              <a:ext cx="1537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Root-</a:t>
              </a:r>
              <a:r>
                <a:rPr lang="en-US" altLang="zh-CN" dirty="0" err="1"/>
                <a:t>dir</a:t>
              </a:r>
              <a:r>
                <a:rPr lang="en-US" altLang="zh-CN" dirty="0"/>
                <a:t> </a:t>
              </a:r>
              <a:r>
                <a:rPr lang="en-US" altLang="zh-CN" dirty="0" err="1"/>
                <a:t>inode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E1D48FB-74E0-8346-7FBB-F295D2901844}"/>
                </a:ext>
              </a:extLst>
            </p:cNvPr>
            <p:cNvSpPr txBox="1"/>
            <p:nvPr/>
          </p:nvSpPr>
          <p:spPr>
            <a:xfrm>
              <a:off x="4322589" y="2907048"/>
              <a:ext cx="97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freemap</a:t>
              </a:r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FAF7BF0-B9E1-A3AC-8577-C355CF0A8D58}"/>
                </a:ext>
              </a:extLst>
            </p:cNvPr>
            <p:cNvSpPr txBox="1"/>
            <p:nvPr/>
          </p:nvSpPr>
          <p:spPr>
            <a:xfrm>
              <a:off x="5806999" y="2907048"/>
              <a:ext cx="2935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Inode</a:t>
              </a:r>
              <a:r>
                <a:rPr lang="en-US" altLang="zh-CN" dirty="0"/>
                <a:t> File data/</a:t>
              </a:r>
              <a:r>
                <a:rPr lang="en-US" altLang="zh-CN" dirty="0" err="1"/>
                <a:t>dir</a:t>
              </a:r>
              <a:r>
                <a:rPr lang="en-US" altLang="zh-CN" dirty="0"/>
                <a:t> data block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5789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c1ZmExNTM5MzdkNzZlM2Q3ODI4MTA4NWJmNGJiNzU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方正兰亭大黑_GBK"/>
        <a:cs typeface=""/>
      </a:majorFont>
      <a:minorFont>
        <a:latin typeface="Calibri"/>
        <a:ea typeface="方正兰亭黑_GBK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5E5E5"/>
        </a:solidFill>
      </a:spPr>
      <a:bodyPr wrap="square" lIns="0" tIns="0" rIns="0" bIns="0" rtlCol="0">
        <a:noAutofit/>
      </a:bodyPr>
      <a:lstStyle>
        <a:defPPr algn="l">
          <a:defRPr sz="1850" dirty="0">
            <a:solidFill>
              <a:srgbClr val="002060"/>
            </a:solidFill>
            <a:latin typeface="方正兰亭大黑_GBK" panose="02010600030101010101" pitchFamily="2" charset="-122"/>
            <a:ea typeface="方正兰亭大黑_GBK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4200</TotalTime>
  <Words>2046</Words>
  <Application>Microsoft Office PowerPoint</Application>
  <PresentationFormat>全屏显示(4:3)</PresentationFormat>
  <Paragraphs>282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微软雅黑</vt:lpstr>
      <vt:lpstr>Times New Roman</vt:lpstr>
      <vt:lpstr>等线</vt:lpstr>
      <vt:lpstr>楷体_GB2312</vt:lpstr>
      <vt:lpstr>PingFang SC</vt:lpstr>
      <vt:lpstr>Arial</vt:lpstr>
      <vt:lpstr>-apple-system</vt:lpstr>
      <vt:lpstr>方正兰亭黑_GBK</vt:lpstr>
      <vt:lpstr>Century Gothic</vt:lpstr>
      <vt:lpstr>方正兰亭大黑_GBK</vt:lpstr>
      <vt:lpstr>Wingdings</vt:lpstr>
      <vt:lpstr>Calibri</vt:lpstr>
      <vt:lpstr>Helvetica Neue</vt:lpstr>
      <vt:lpstr>方正兰亭粗黑简体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浩</dc:creator>
  <cp:lastModifiedBy>Ethan</cp:lastModifiedBy>
  <cp:revision>381</cp:revision>
  <dcterms:created xsi:type="dcterms:W3CDTF">2021-09-09T04:54:00Z</dcterms:created>
  <dcterms:modified xsi:type="dcterms:W3CDTF">2022-12-08T10:40:37Z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DB9D950004E34000BE598FE0E6E58038</vt:lpwstr>
  </property>
  <property fmtid="{D5CDD505-2E9C-101B-9397-08002B2CF9AE}" pid="3" name="KSOProductBuildVer">
    <vt:lpwstr>2052-11.1.0.12313</vt:lpwstr>
  </property>
</Properties>
</file>